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7"/>
  </p:notesMasterIdLst>
  <p:handoutMasterIdLst>
    <p:handoutMasterId r:id="rId58"/>
  </p:handoutMasterIdLst>
  <p:sldIdLst>
    <p:sldId id="312" r:id="rId3"/>
    <p:sldId id="328" r:id="rId4"/>
    <p:sldId id="332" r:id="rId5"/>
    <p:sldId id="259" r:id="rId6"/>
    <p:sldId id="331" r:id="rId7"/>
    <p:sldId id="314" r:id="rId8"/>
    <p:sldId id="357" r:id="rId9"/>
    <p:sldId id="358" r:id="rId10"/>
    <p:sldId id="359" r:id="rId11"/>
    <p:sldId id="360" r:id="rId12"/>
    <p:sldId id="361" r:id="rId13"/>
    <p:sldId id="339" r:id="rId14"/>
    <p:sldId id="333" r:id="rId15"/>
    <p:sldId id="341" r:id="rId16"/>
    <p:sldId id="345" r:id="rId17"/>
    <p:sldId id="363" r:id="rId18"/>
    <p:sldId id="364" r:id="rId19"/>
    <p:sldId id="365" r:id="rId20"/>
    <p:sldId id="362" r:id="rId21"/>
    <p:sldId id="368" r:id="rId22"/>
    <p:sldId id="334" r:id="rId23"/>
    <p:sldId id="340" r:id="rId24"/>
    <p:sldId id="382" r:id="rId25"/>
    <p:sldId id="383" r:id="rId26"/>
    <p:sldId id="343" r:id="rId27"/>
    <p:sldId id="403" r:id="rId28"/>
    <p:sldId id="405" r:id="rId29"/>
    <p:sldId id="406" r:id="rId30"/>
    <p:sldId id="344" r:id="rId31"/>
    <p:sldId id="347" r:id="rId32"/>
    <p:sldId id="395" r:id="rId33"/>
    <p:sldId id="394" r:id="rId34"/>
    <p:sldId id="396" r:id="rId35"/>
    <p:sldId id="335" r:id="rId36"/>
    <p:sldId id="418" r:id="rId37"/>
    <p:sldId id="419" r:id="rId38"/>
    <p:sldId id="420" r:id="rId39"/>
    <p:sldId id="421" r:id="rId40"/>
    <p:sldId id="422" r:id="rId41"/>
    <p:sldId id="423" r:id="rId42"/>
    <p:sldId id="424" r:id="rId43"/>
    <p:sldId id="425" r:id="rId44"/>
    <p:sldId id="431" r:id="rId45"/>
    <p:sldId id="427" r:id="rId46"/>
    <p:sldId id="428" r:id="rId47"/>
    <p:sldId id="429" r:id="rId48"/>
    <p:sldId id="430" r:id="rId49"/>
    <p:sldId id="337" r:id="rId50"/>
    <p:sldId id="348" r:id="rId51"/>
    <p:sldId id="443" r:id="rId52"/>
    <p:sldId id="441" r:id="rId53"/>
    <p:sldId id="442" r:id="rId54"/>
    <p:sldId id="342" r:id="rId55"/>
    <p:sldId id="336" r:id="rId56"/>
  </p:sldIdLst>
  <p:sldSz cx="9144000" cy="5143500" type="screen16x9"/>
  <p:notesSz cx="6858000" cy="9144000"/>
  <p:custDataLst>
    <p:tags r:id="rId62"/>
  </p:custDataLst>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charset="-128"/>
        <a:cs typeface="MS PGothic" panose="020B0600070205080204" charset="-128"/>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charset="-128"/>
        <a:cs typeface="MS PGothic" panose="020B0600070205080204" charset="-128"/>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charset="-128"/>
        <a:cs typeface="MS PGothic" panose="020B0600070205080204" charset="-128"/>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charset="-128"/>
        <a:cs typeface="MS PGothic" panose="020B0600070205080204" charset="-128"/>
      </a:defRPr>
    </a:lvl5pPr>
    <a:lvl6pPr marL="2286000" algn="l" defTabSz="457200" rtl="0" eaLnBrk="1" latinLnBrk="0" hangingPunct="1">
      <a:defRPr kern="1200">
        <a:solidFill>
          <a:schemeClr val="tx1"/>
        </a:solidFill>
        <a:latin typeface="Arial" panose="020B0604020202020204" pitchFamily="34" charset="0"/>
        <a:ea typeface="MS PGothic" panose="020B0600070205080204" charset="-128"/>
        <a:cs typeface="MS PGothic" panose="020B0600070205080204" charset="-128"/>
      </a:defRPr>
    </a:lvl6pPr>
    <a:lvl7pPr marL="2743200" algn="l" defTabSz="457200" rtl="0" eaLnBrk="1" latinLnBrk="0" hangingPunct="1">
      <a:defRPr kern="1200">
        <a:solidFill>
          <a:schemeClr val="tx1"/>
        </a:solidFill>
        <a:latin typeface="Arial" panose="020B0604020202020204" pitchFamily="34" charset="0"/>
        <a:ea typeface="MS PGothic" panose="020B0600070205080204" charset="-128"/>
        <a:cs typeface="MS PGothic" panose="020B0600070205080204" charset="-128"/>
      </a:defRPr>
    </a:lvl7pPr>
    <a:lvl8pPr marL="3200400" algn="l" defTabSz="457200" rtl="0" eaLnBrk="1" latinLnBrk="0" hangingPunct="1">
      <a:defRPr kern="1200">
        <a:solidFill>
          <a:schemeClr val="tx1"/>
        </a:solidFill>
        <a:latin typeface="Arial" panose="020B0604020202020204" pitchFamily="34" charset="0"/>
        <a:ea typeface="MS PGothic" panose="020B0600070205080204" charset="-128"/>
        <a:cs typeface="MS PGothic" panose="020B0600070205080204" charset="-128"/>
      </a:defRPr>
    </a:lvl8pPr>
    <a:lvl9pPr marL="3657600" algn="l" defTabSz="457200" rtl="0" eaLnBrk="1" latinLnBrk="0" hangingPunct="1">
      <a:defRPr kern="1200">
        <a:solidFill>
          <a:schemeClr val="tx1"/>
        </a:solidFill>
        <a:latin typeface="Arial" panose="020B0604020202020204" pitchFamily="34" charset="0"/>
        <a:ea typeface="MS PGothic" panose="020B0600070205080204" charset="-128"/>
        <a:cs typeface="MS PGothic" panose="020B0600070205080204" charset="-128"/>
      </a:defRPr>
    </a:lvl9pPr>
  </p:defaultTextStyle>
  <p:extLst>
    <p:ext uri="{521415D9-36F7-43E2-AB2F-B90AF26B5E84}">
      <p14:sectionLst xmlns:p14="http://schemas.microsoft.com/office/powerpoint/2010/main">
        <p14:section name="Stage 1 (Wk 6 /7)" id="{5EA348D4-9E7B-8F4C-A7CA-47A3911101F6}">
          <p14:sldIdLst/>
        </p14:section>
        <p14:section name="Week6" id="{2FCE6550-7F35-4B01-966D-FE658BEBE577}">
          <p14:sldIdLst>
            <p14:sldId id="312"/>
            <p14:sldId id="328"/>
            <p14:sldId id="332"/>
            <p14:sldId id="259"/>
            <p14:sldId id="331"/>
            <p14:sldId id="314"/>
          </p14:sldIdLst>
        </p14:section>
        <p14:section name="Week7" id="{3F9E8552-67D6-48B6-8CBE-D5390C5745D3}">
          <p14:sldIdLst>
            <p14:sldId id="357"/>
            <p14:sldId id="358"/>
            <p14:sldId id="359"/>
            <p14:sldId id="360"/>
            <p14:sldId id="361"/>
          </p14:sldIdLst>
        </p14:section>
        <p14:section name="Stage 2 (Wk 8/9)" id="{A8BFD4FF-B2AE-4D4F-BD9B-8F17EE3B6574}">
          <p14:sldIdLst>
            <p14:sldId id="339"/>
            <p14:sldId id="333"/>
            <p14:sldId id="341"/>
            <p14:sldId id="345"/>
            <p14:sldId id="363"/>
            <p14:sldId id="364"/>
            <p14:sldId id="365"/>
            <p14:sldId id="362"/>
            <p14:sldId id="368"/>
            <p14:sldId id="334"/>
          </p14:sldIdLst>
        </p14:section>
        <p14:section name="Stage 3 (Wk 10)" id="{E5CA7BF5-D61A-8B4D-A0BD-7741A6A11B87}">
          <p14:sldIdLst>
            <p14:sldId id="340"/>
            <p14:sldId id="382"/>
            <p14:sldId id="383"/>
            <p14:sldId id="343"/>
            <p14:sldId id="403"/>
            <p14:sldId id="405"/>
            <p14:sldId id="406"/>
            <p14:sldId id="344"/>
            <p14:sldId id="347"/>
            <p14:sldId id="395"/>
            <p14:sldId id="394"/>
            <p14:sldId id="396"/>
            <p14:sldId id="335"/>
          </p14:sldIdLst>
        </p14:section>
        <p14:section name="W11" id="{6c43571b-a3b6-48a5-bb52-2666a029142a}">
          <p14:sldIdLst>
            <p14:sldId id="418"/>
            <p14:sldId id="419"/>
            <p14:sldId id="420"/>
            <p14:sldId id="421"/>
            <p14:sldId id="422"/>
            <p14:sldId id="423"/>
            <p14:sldId id="424"/>
            <p14:sldId id="425"/>
            <p14:sldId id="431"/>
            <p14:sldId id="427"/>
            <p14:sldId id="428"/>
            <p14:sldId id="429"/>
            <p14:sldId id="430"/>
          </p14:sldIdLst>
        </p14:section>
        <p14:section name="Stage 4 (Final)" id="{65535E1C-93AE-7144-9CE3-A890374745FD}">
          <p14:sldIdLst>
            <p14:sldId id="337"/>
            <p14:sldId id="348"/>
            <p14:sldId id="443"/>
            <p14:sldId id="441"/>
            <p14:sldId id="442"/>
            <p14:sldId id="342"/>
            <p14:sldId id="33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60" autoAdjust="0"/>
    <p:restoredTop sz="94643"/>
  </p:normalViewPr>
  <p:slideViewPr>
    <p:cSldViewPr snapToGrid="0" snapToObjects="1">
      <p:cViewPr varScale="1">
        <p:scale>
          <a:sx n="121" d="100"/>
          <a:sy n="121" d="100"/>
        </p:scale>
        <p:origin x="168" y="1128"/>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tags" Target="tags/tag13.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notesMaster" Target="notesMasters/notesMaster1.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0.jpeg"/><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endParaRPr lang="en-US" dirty="0"/>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pic>
        <p:nvPicPr>
          <p:cNvPr id="15" name="Picture 14"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10" name="Picture 9" descr="A picture containing building, outdoor&#10;&#10;Description automatically generated"/>
          <p:cNvPicPr>
            <a:picLocks noChangeAspect="1"/>
          </p:cNvPicPr>
          <p:nvPr userDrawn="1"/>
        </p:nvPicPr>
        <p:blipFill rotWithShape="1">
          <a:blip r:embed="rId3" cstate="email"/>
          <a:srcRect/>
          <a:stretch>
            <a:fillRect/>
          </a:stretch>
        </p:blipFill>
        <p:spPr>
          <a:xfrm>
            <a:off x="4572000" y="0"/>
            <a:ext cx="4572000" cy="5156444"/>
          </a:xfrm>
          <a:prstGeom prst="rect">
            <a:avLst/>
          </a:prstGeom>
        </p:spPr>
      </p:pic>
      <p:sp>
        <p:nvSpPr>
          <p:cNvPr id="6" name="Title 8"/>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endParaRPr lang="en-US" dirty="0"/>
          </a:p>
        </p:txBody>
      </p:sp>
      <p:sp>
        <p:nvSpPr>
          <p:cNvPr id="9"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10" name="Picture 9" descr="A picture containing building, outdoor&#10;&#10;Description automatically generated"/>
          <p:cNvPicPr>
            <a:picLocks noChangeAspect="1"/>
          </p:cNvPicPr>
          <p:nvPr userDrawn="1"/>
        </p:nvPicPr>
        <p:blipFill rotWithShape="1">
          <a:blip r:embed="rId3" cstate="email"/>
          <a:srcRect/>
          <a:stretch>
            <a:fillRect/>
          </a:stretch>
        </p:blipFill>
        <p:spPr>
          <a:xfrm>
            <a:off x="4572000" y="0"/>
            <a:ext cx="4572000" cy="5156444"/>
          </a:xfrm>
          <a:prstGeom prst="rect">
            <a:avLst/>
          </a:prstGeom>
        </p:spPr>
      </p:pic>
      <p:pic>
        <p:nvPicPr>
          <p:cNvPr id="12" name="Picture 11" descr="A picture containing wooden, indoor, building, floor&#10;&#10;Description automatically generated"/>
          <p:cNvPicPr>
            <a:picLocks noChangeAspect="1"/>
          </p:cNvPicPr>
          <p:nvPr userDrawn="1"/>
        </p:nvPicPr>
        <p:blipFill rotWithShape="1">
          <a:blip r:embed="rId4" cstate="email"/>
          <a:srcRect/>
          <a:stretch>
            <a:fillRect/>
          </a:stretch>
        </p:blipFill>
        <p:spPr>
          <a:xfrm>
            <a:off x="4572000" y="0"/>
            <a:ext cx="4575572" cy="5156444"/>
          </a:xfrm>
          <a:prstGeom prst="rect">
            <a:avLst/>
          </a:prstGeom>
        </p:spPr>
      </p:pic>
      <p:sp>
        <p:nvSpPr>
          <p:cNvPr id="9" name="Title 8"/>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endParaRPr lang="en-US" dirty="0"/>
          </a:p>
        </p:txBody>
      </p:sp>
      <p:sp>
        <p:nvSpPr>
          <p:cNvPr id="13"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12" name="Picture 11" descr="A close up of a device&#10;&#10;Description automatically generated"/>
          <p:cNvPicPr>
            <a:picLocks noChangeAspect="1"/>
          </p:cNvPicPr>
          <p:nvPr userDrawn="1"/>
        </p:nvPicPr>
        <p:blipFill rotWithShape="1">
          <a:blip r:embed="rId3" cstate="email"/>
          <a:srcRect/>
          <a:stretch>
            <a:fillRect/>
          </a:stretch>
        </p:blipFill>
        <p:spPr>
          <a:xfrm>
            <a:off x="4453337" y="1"/>
            <a:ext cx="4708429" cy="5143499"/>
          </a:xfrm>
          <a:prstGeom prst="rect">
            <a:avLst/>
          </a:prstGeom>
        </p:spPr>
      </p:pic>
      <p:sp>
        <p:nvSpPr>
          <p:cNvPr id="6" name="Title 8"/>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endParaRPr lang="en-US" dirty="0"/>
          </a:p>
        </p:txBody>
      </p:sp>
      <p:sp>
        <p:nvSpPr>
          <p:cNvPr id="9"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5" name="Picture 4" descr="A large brick building with many windows&#10;&#10;Description automatically generated"/>
          <p:cNvPicPr>
            <a:picLocks noChangeAspect="1"/>
          </p:cNvPicPr>
          <p:nvPr userDrawn="1"/>
        </p:nvPicPr>
        <p:blipFill rotWithShape="1">
          <a:blip r:embed="rId3" cstate="email"/>
          <a:srcRect l="-91" t="-1"/>
          <a:stretch>
            <a:fillRect/>
          </a:stretch>
        </p:blipFill>
        <p:spPr>
          <a:xfrm>
            <a:off x="4567773" y="-1"/>
            <a:ext cx="4576228" cy="5143501"/>
          </a:xfrm>
          <a:prstGeom prst="rect">
            <a:avLst/>
          </a:prstGeom>
        </p:spPr>
      </p:pic>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endParaRPr lang="en-US" dirty="0"/>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9" name="Picture 8" descr="An old stone building&#10;&#10;Description automatically generated"/>
          <p:cNvPicPr>
            <a:picLocks noChangeAspect="1"/>
          </p:cNvPicPr>
          <p:nvPr userDrawn="1"/>
        </p:nvPicPr>
        <p:blipFill rotWithShape="1">
          <a:blip r:embed="rId3" cstate="email"/>
          <a:srcRect t="-4194" r="-2755" b="-1"/>
          <a:stretch>
            <a:fillRect/>
          </a:stretch>
        </p:blipFill>
        <p:spPr>
          <a:xfrm rot="16200000">
            <a:off x="4271322" y="417658"/>
            <a:ext cx="4636786" cy="4181477"/>
          </a:xfrm>
          <a:prstGeom prst="rect">
            <a:avLst/>
          </a:prstGeom>
        </p:spPr>
      </p:pic>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endParaRPr lang="en-US" dirty="0"/>
          </a:p>
        </p:txBody>
      </p:sp>
      <p:sp>
        <p:nvSpPr>
          <p:cNvPr id="12"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9" name="Picture 8" descr="A picture containing building, indoor, wall&#10;&#10;Description automatically generated"/>
          <p:cNvPicPr>
            <a:picLocks noChangeAspect="1"/>
          </p:cNvPicPr>
          <p:nvPr userDrawn="1"/>
        </p:nvPicPr>
        <p:blipFill rotWithShape="1">
          <a:blip r:embed="rId3" cstate="email"/>
          <a:srcRect/>
          <a:stretch>
            <a:fillRect/>
          </a:stretch>
        </p:blipFill>
        <p:spPr>
          <a:xfrm>
            <a:off x="4645025" y="314325"/>
            <a:ext cx="4035426" cy="4512469"/>
          </a:xfrm>
          <a:prstGeom prst="rect">
            <a:avLst/>
          </a:prstGeom>
        </p:spPr>
      </p:pic>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endParaRPr lang="en-US" dirty="0"/>
          </a:p>
        </p:txBody>
      </p:sp>
      <p:sp>
        <p:nvSpPr>
          <p:cNvPr id="12"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7" name="Picture 6" descr="A person standing in front of a building&#10;&#10;Description automatically generated"/>
          <p:cNvPicPr>
            <a:picLocks noChangeAspect="1"/>
          </p:cNvPicPr>
          <p:nvPr userDrawn="1"/>
        </p:nvPicPr>
        <p:blipFill rotWithShape="1">
          <a:blip r:embed="rId3" cstate="email"/>
          <a:srcRect/>
          <a:stretch>
            <a:fillRect/>
          </a:stretch>
        </p:blipFill>
        <p:spPr>
          <a:xfrm>
            <a:off x="4645025" y="314325"/>
            <a:ext cx="4035426" cy="4512469"/>
          </a:xfrm>
          <a:prstGeom prst="rect">
            <a:avLst/>
          </a:prstGeom>
        </p:spPr>
      </p:pic>
      <p:sp>
        <p:nvSpPr>
          <p:cNvPr id="9" name="Title 8"/>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endParaRPr lang="en-US" dirty="0"/>
          </a:p>
        </p:txBody>
      </p:sp>
      <p:sp>
        <p:nvSpPr>
          <p:cNvPr id="12"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6" name="Picture 5" descr="A sign on the side of a building&#10;&#10;Description automatically generated"/>
          <p:cNvPicPr>
            <a:picLocks noChangeAspect="1"/>
          </p:cNvPicPr>
          <p:nvPr userDrawn="1"/>
        </p:nvPicPr>
        <p:blipFill rotWithShape="1">
          <a:blip r:embed="rId3" cstate="email"/>
          <a:srcRect/>
          <a:stretch>
            <a:fillRect/>
          </a:stretch>
        </p:blipFill>
        <p:spPr>
          <a:xfrm>
            <a:off x="4645023" y="314325"/>
            <a:ext cx="4035427" cy="4512469"/>
          </a:xfrm>
          <a:prstGeom prst="rect">
            <a:avLst/>
          </a:prstGeom>
        </p:spPr>
      </p:pic>
      <p:sp>
        <p:nvSpPr>
          <p:cNvPr id="8" name="Title 8"/>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endParaRPr lang="en-US" dirty="0"/>
          </a:p>
        </p:txBody>
      </p:sp>
      <p:sp>
        <p:nvSpPr>
          <p:cNvPr id="9"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9" name="Picture 8" descr="A picture containing indoor, cabinet, wall&#10;&#10;Description automatically generated"/>
          <p:cNvPicPr>
            <a:picLocks noChangeAspect="1"/>
          </p:cNvPicPr>
          <p:nvPr userDrawn="1"/>
        </p:nvPicPr>
        <p:blipFill rotWithShape="1">
          <a:blip r:embed="rId3" cstate="email"/>
          <a:srcRect/>
          <a:stretch>
            <a:fillRect/>
          </a:stretch>
        </p:blipFill>
        <p:spPr>
          <a:xfrm>
            <a:off x="4645023" y="314326"/>
            <a:ext cx="4035427" cy="4512468"/>
          </a:xfrm>
          <a:prstGeom prst="rect">
            <a:avLst/>
          </a:prstGeom>
        </p:spPr>
      </p:pic>
      <p:sp>
        <p:nvSpPr>
          <p:cNvPr id="8" name="Title 8"/>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endParaRPr lang="en-US" dirty="0"/>
          </a:p>
        </p:txBody>
      </p:sp>
      <p:sp>
        <p:nvSpPr>
          <p:cNvPr id="12"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endParaRPr lang="en-US" dirty="0"/>
          </a:p>
        </p:txBody>
      </p:sp>
      <p:sp>
        <p:nvSpPr>
          <p:cNvPr id="11"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11" name="Picture 10" descr="A view of a city street&#10;&#10;Description automatically generated"/>
          <p:cNvPicPr>
            <a:picLocks noChangeAspect="1"/>
          </p:cNvPicPr>
          <p:nvPr userDrawn="1"/>
        </p:nvPicPr>
        <p:blipFill rotWithShape="1">
          <a:blip r:embed="rId3" cstate="email"/>
          <a:srcRect/>
          <a:stretch>
            <a:fillRect/>
          </a:stretch>
        </p:blipFill>
        <p:spPr>
          <a:xfrm>
            <a:off x="4587877" y="0"/>
            <a:ext cx="4576226" cy="5143500"/>
          </a:xfrm>
          <a:prstGeom prst="rect">
            <a:avLst/>
          </a:prstGeom>
        </p:spPr>
      </p:pic>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endParaRPr lang="en-US" dirty="0"/>
          </a:p>
        </p:txBody>
      </p:sp>
      <p:sp>
        <p:nvSpPr>
          <p:cNvPr id="9"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8774" y="306183"/>
            <a:ext cx="8426450" cy="485387"/>
          </a:xfrm>
        </p:spPr>
        <p:txBody>
          <a:bodyPr/>
          <a:lstStyle/>
          <a:p>
            <a:r>
              <a:rPr lang="en-US" dirty="0"/>
              <a:t>Click to edit Master title style</a:t>
            </a:r>
            <a:endParaRPr lang="en-US" dirty="0"/>
          </a:p>
        </p:txBody>
      </p:sp>
      <p:sp>
        <p:nvSpPr>
          <p:cNvPr id="3" name="Content Placeholder 2"/>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endParaRPr lang="en-US" b="1" dirty="0">
              <a:ea typeface="+mn-ea"/>
            </a:endParaRPr>
          </a:p>
          <a:p>
            <a:pPr fontAlgn="auto">
              <a:spcAft>
                <a:spcPts val="450"/>
              </a:spcAft>
              <a:defRPr/>
            </a:pPr>
            <a:r>
              <a:rPr lang="en-US" dirty="0">
                <a:solidFill>
                  <a:prstClr val="black"/>
                </a:solidFill>
                <a:ea typeface="+mn-ea"/>
              </a:rPr>
              <a:t>Body copy… 24pt</a:t>
            </a:r>
            <a:endParaRPr lang="en-US" dirty="0">
              <a:solidFill>
                <a:prstClr val="black"/>
              </a:solidFill>
              <a:ea typeface="+mn-ea"/>
            </a:endParaRPr>
          </a:p>
          <a:p>
            <a:pPr fontAlgn="auto">
              <a:spcAft>
                <a:spcPts val="450"/>
              </a:spcAft>
              <a:buFont typeface="Lucida Grande" panose="020B0600040502020204"/>
              <a:buChar char="–"/>
              <a:defRPr/>
            </a:pPr>
            <a:r>
              <a:rPr lang="en-US" dirty="0">
                <a:solidFill>
                  <a:prstClr val="black"/>
                </a:solidFill>
                <a:ea typeface="+mn-ea"/>
              </a:rPr>
              <a:t>Bullet point… 24pt</a:t>
            </a:r>
            <a:endParaRPr lang="en-US" dirty="0">
              <a:solidFill>
                <a:prstClr val="black"/>
              </a:solidFill>
              <a:ea typeface="+mn-ea"/>
            </a:endParaRPr>
          </a:p>
        </p:txBody>
      </p:sp>
      <p:graphicFrame>
        <p:nvGraphicFramePr>
          <p:cNvPr id="4" name="Table 3"/>
          <p:cNvGraphicFramePr>
            <a:graphicFrameLocks noGrp="1"/>
          </p:cNvGraphicFramePr>
          <p:nvPr userDrawn="1"/>
        </p:nvGraphicFramePr>
        <p:xfrm>
          <a:off x="358774" y="2422923"/>
          <a:ext cx="8426448" cy="2171700"/>
        </p:xfrm>
        <a:graphic>
          <a:graphicData uri="http://schemas.openxmlformats.org/drawingml/2006/table">
            <a:tbl>
              <a:tblPr firstRow="1" bandRow="1">
                <a:tableStyleId>{0660B408-B3CF-4A94-85FC-2B1E0A45F4A2}</a:tableStyleId>
              </a:tblPr>
              <a:tblGrid>
                <a:gridCol w="2808816"/>
                <a:gridCol w="2808816"/>
                <a:gridCol w="2808816"/>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r>
              <a:tr h="251460">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r>
              <a:tr h="251460">
                <a:tc>
                  <a:txBody>
                    <a:bodyPr/>
                    <a:lstStyle/>
                    <a:p>
                      <a:r>
                        <a:rPr lang="en-US" sz="2400" dirty="0">
                          <a:latin typeface="Tw Cen MT"/>
                          <a:cs typeface="Tw Cen MT"/>
                        </a:rPr>
                        <a:t>xxx</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r>
              <a:tr h="251460">
                <a:tc>
                  <a:txBody>
                    <a:bodyPr/>
                    <a:lstStyle/>
                    <a:p>
                      <a:r>
                        <a:rPr lang="en-US" sz="2400" dirty="0">
                          <a:latin typeface="Tw Cen MT"/>
                          <a:cs typeface="Tw Cen MT"/>
                        </a:rPr>
                        <a:t>xxx</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r>
              <a:tr h="251460">
                <a:tc>
                  <a:txBody>
                    <a:bodyPr/>
                    <a:lstStyle/>
                    <a:p>
                      <a:r>
                        <a:rPr lang="en-US" sz="2400" dirty="0">
                          <a:latin typeface="Tw Cen MT"/>
                          <a:cs typeface="Tw Cen MT"/>
                        </a:rPr>
                        <a:t>xxx</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r>
            </a:tbl>
          </a:graphicData>
        </a:graphic>
      </p:graphicFrame>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530" indent="-214630">
              <a:lnSpc>
                <a:spcPct val="90000"/>
              </a:lnSpc>
              <a:buFont typeface="Lucida Grande" panose="020B0600040502020204"/>
              <a:buChar char="–"/>
              <a:defRPr sz="2400"/>
            </a:lvl2pPr>
            <a:lvl3pPr>
              <a:lnSpc>
                <a:spcPct val="90000"/>
              </a:lnSpc>
              <a:defRPr sz="2400"/>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5" name="Title Placeholder 1"/>
          <p:cNvSpPr>
            <a:spLocks noGrp="1"/>
          </p:cNvSpPr>
          <p:nvPr>
            <p:ph type="title" hasCustomPrompt="1"/>
          </p:nvPr>
        </p:nvSpPr>
        <p:spPr bwMode="auto">
          <a:xfrm>
            <a:off x="358775" y="376238"/>
            <a:ext cx="8426450" cy="485387"/>
          </a:xfrm>
          <a:prstGeom prst="rect">
            <a:avLst/>
          </a:prstGeom>
          <a:noFill/>
          <a:ln>
            <a:noFill/>
          </a:ln>
        </p:spPr>
        <p:txBody>
          <a:bodyPr vert="horz" wrap="square" lIns="0" tIns="0" rIns="0" bIns="0" numCol="1" anchor="t" anchorCtr="0" compatLnSpc="1"/>
          <a:lstStyle/>
          <a:p>
            <a:pPr lvl="0"/>
            <a:r>
              <a:rPr lang="en-US" dirty="0"/>
              <a:t>Insert slide title </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bwMode="auto">
          <a:xfrm>
            <a:off x="358775" y="376238"/>
            <a:ext cx="8426450" cy="485387"/>
          </a:xfrm>
          <a:prstGeom prst="rect">
            <a:avLst/>
          </a:prstGeom>
          <a:noFill/>
          <a:ln>
            <a:noFill/>
          </a:ln>
        </p:spPr>
        <p:txBody>
          <a:bodyPr vert="horz" wrap="square" lIns="0" tIns="0" rIns="0" bIns="0" numCol="1" anchor="t" anchorCtr="0" compatLnSpc="1"/>
          <a:lstStyle/>
          <a:p>
            <a:pPr lvl="0"/>
            <a:r>
              <a:rPr lang="en-US" dirty="0"/>
              <a:t>Insert slide title</a:t>
            </a:r>
            <a:endParaRPr lang="en-US" dirty="0"/>
          </a:p>
        </p:txBody>
      </p:sp>
      <p:sp>
        <p:nvSpPr>
          <p:cNvPr id="7" name="Content Placeholder 2"/>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9" name="Content Placeholder 3"/>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endParaRPr lang="en-US" noProof="0" dirty="0"/>
          </a:p>
        </p:txBody>
      </p:sp>
      <p:sp>
        <p:nvSpPr>
          <p:cNvPr id="8" name="Text Placeholder 2"/>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endParaRPr lang="en-US" dirty="0"/>
          </a:p>
        </p:txBody>
      </p:sp>
      <p:sp>
        <p:nvSpPr>
          <p:cNvPr id="9" name="Title Placeholder 1"/>
          <p:cNvSpPr>
            <a:spLocks noGrp="1"/>
          </p:cNvSpPr>
          <p:nvPr>
            <p:ph type="title" hasCustomPrompt="1"/>
          </p:nvPr>
        </p:nvSpPr>
        <p:spPr bwMode="auto">
          <a:xfrm>
            <a:off x="358775" y="376238"/>
            <a:ext cx="8426450" cy="485387"/>
          </a:xfrm>
          <a:prstGeom prst="rect">
            <a:avLst/>
          </a:prstGeom>
          <a:noFill/>
          <a:ln>
            <a:noFill/>
          </a:ln>
        </p:spPr>
        <p:txBody>
          <a:bodyPr vert="horz" wrap="square" lIns="0" tIns="0" rIns="0" bIns="0" numCol="1" anchor="t" anchorCtr="0" compatLnSpc="1"/>
          <a:lstStyle/>
          <a:p>
            <a:pPr lvl="0"/>
            <a:r>
              <a:rPr lang="en-US" dirty="0"/>
              <a:t>Insert slide title</a:t>
            </a:r>
            <a:endParaRPr lang="en-US" dirty="0"/>
          </a:p>
        </p:txBody>
      </p:sp>
      <p:sp>
        <p:nvSpPr>
          <p:cNvPr id="10" name="Content Placeholder 3"/>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hasCustomPrompt="1"/>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endParaRPr lang="en-US" noProof="0" dirty="0"/>
          </a:p>
        </p:txBody>
      </p:sp>
      <p:sp>
        <p:nvSpPr>
          <p:cNvPr id="6" name="Title Placeholder 1"/>
          <p:cNvSpPr>
            <a:spLocks noGrp="1"/>
          </p:cNvSpPr>
          <p:nvPr>
            <p:ph type="title" hasCustomPrompt="1"/>
          </p:nvPr>
        </p:nvSpPr>
        <p:spPr bwMode="auto">
          <a:xfrm>
            <a:off x="358775" y="376238"/>
            <a:ext cx="8426450" cy="485387"/>
          </a:xfrm>
          <a:prstGeom prst="rect">
            <a:avLst/>
          </a:prstGeom>
          <a:noFill/>
          <a:ln>
            <a:noFill/>
          </a:ln>
        </p:spPr>
        <p:txBody>
          <a:bodyPr vert="horz" wrap="square" lIns="0" tIns="0" rIns="0" bIns="0" numCol="1" anchor="t" anchorCtr="0" compatLnSpc="1"/>
          <a:lstStyle/>
          <a:p>
            <a:pPr lvl="0"/>
            <a:r>
              <a:rPr lang="en-US" dirty="0"/>
              <a:t>Insert slide title</a:t>
            </a:r>
            <a:endParaRPr lang="en-US" dirty="0"/>
          </a:p>
        </p:txBody>
      </p:sp>
      <p:sp>
        <p:nvSpPr>
          <p:cNvPr id="9" name="Text Placeholder 2"/>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endParaRPr lang="en-US" dirty="0"/>
          </a:p>
        </p:txBody>
      </p:sp>
      <p:sp>
        <p:nvSpPr>
          <p:cNvPr id="10" name="Content Placeholder 3"/>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hasCustomPrompt="1"/>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panose="020B0600040502020204"/>
              <a:buNone/>
              <a:defRPr/>
            </a:lvl1pPr>
          </a:lstStyle>
          <a:p>
            <a:pPr lvl="0"/>
            <a:r>
              <a:rPr lang="en-US" noProof="0"/>
              <a:t>Click icon to add chart</a:t>
            </a:r>
            <a:endParaRPr lang="en-US" noProof="0" dirty="0"/>
          </a:p>
        </p:txBody>
      </p:sp>
      <p:sp>
        <p:nvSpPr>
          <p:cNvPr id="7" name="Title Placeholder 1"/>
          <p:cNvSpPr>
            <a:spLocks noGrp="1"/>
          </p:cNvSpPr>
          <p:nvPr>
            <p:ph type="title" hasCustomPrompt="1"/>
          </p:nvPr>
        </p:nvSpPr>
        <p:spPr bwMode="auto">
          <a:xfrm>
            <a:off x="358775" y="376238"/>
            <a:ext cx="8426450" cy="485387"/>
          </a:xfrm>
          <a:prstGeom prst="rect">
            <a:avLst/>
          </a:prstGeom>
          <a:noFill/>
          <a:ln>
            <a:noFill/>
          </a:ln>
        </p:spPr>
        <p:txBody>
          <a:bodyPr vert="horz" wrap="square" lIns="0" tIns="0" rIns="0" bIns="0" numCol="1" anchor="t" anchorCtr="0" compatLnSpc="1"/>
          <a:lstStyle/>
          <a:p>
            <a:pPr lvl="0"/>
            <a:r>
              <a:rPr lang="en-US" dirty="0"/>
              <a:t>Insert slide title</a:t>
            </a:r>
            <a:endParaRPr lang="en-US" dirty="0"/>
          </a:p>
        </p:txBody>
      </p:sp>
      <p:sp>
        <p:nvSpPr>
          <p:cNvPr id="8" name="Text Placeholder 2"/>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endParaRPr lang="en-US" dirty="0"/>
          </a:p>
        </p:txBody>
      </p:sp>
      <p:sp>
        <p:nvSpPr>
          <p:cNvPr id="10" name="Content Placeholder 3"/>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p:cNvSpPr>
            <a:spLocks noGrp="1"/>
          </p:cNvSpPr>
          <p:nvPr>
            <p:ph type="title" hasCustomPrompt="1"/>
          </p:nvPr>
        </p:nvSpPr>
        <p:spPr bwMode="auto">
          <a:xfrm>
            <a:off x="358775" y="376238"/>
            <a:ext cx="8426450" cy="485387"/>
          </a:xfrm>
          <a:prstGeom prst="rect">
            <a:avLst/>
          </a:prstGeom>
          <a:noFill/>
          <a:ln>
            <a:noFill/>
          </a:ln>
        </p:spPr>
        <p:txBody>
          <a:bodyPr vert="horz" wrap="square" lIns="0" tIns="0" rIns="0" bIns="0" numCol="1" anchor="t" anchorCtr="0" compatLnSpc="1"/>
          <a:lstStyle/>
          <a:p>
            <a:pPr lvl="0"/>
            <a:r>
              <a:rPr lang="en-US" dirty="0"/>
              <a:t>Insert slide 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bwMode="auto">
          <a:xfrm>
            <a:off x="358775" y="376238"/>
            <a:ext cx="8426450" cy="485387"/>
          </a:xfrm>
          <a:prstGeom prst="rect">
            <a:avLst/>
          </a:prstGeom>
          <a:noFill/>
          <a:ln>
            <a:noFill/>
          </a:ln>
        </p:spPr>
        <p:txBody>
          <a:bodyPr vert="horz" wrap="square" lIns="0" tIns="0" rIns="0" bIns="0" numCol="1" anchor="t" anchorCtr="0" compatLnSpc="1"/>
          <a:lstStyle/>
          <a:p>
            <a:pPr lvl="0"/>
            <a:r>
              <a:rPr lang="en-US" dirty="0"/>
              <a:t>Insert slide title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srcRect/>
          <a:stretch>
            <a:fillRect/>
          </a:stretch>
        </p:blipFill>
        <p:spPr bwMode="auto">
          <a:xfrm>
            <a:off x="454025" y="4429125"/>
            <a:ext cx="1536700" cy="397669"/>
          </a:xfrm>
          <a:prstGeom prst="rect">
            <a:avLst/>
          </a:prstGeom>
          <a:noFill/>
          <a:ln>
            <a:noFill/>
          </a:ln>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endParaRPr lang="en-US" dirty="0"/>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p:cNvSpPr>
            <a:spLocks noGrp="1"/>
          </p:cNvSpPr>
          <p:nvPr>
            <p:ph type="title" hasCustomPrompt="1"/>
          </p:nvPr>
        </p:nvSpPr>
        <p:spPr bwMode="auto">
          <a:xfrm>
            <a:off x="358775" y="376238"/>
            <a:ext cx="8426450" cy="485387"/>
          </a:xfrm>
          <a:prstGeom prst="rect">
            <a:avLst/>
          </a:prstGeom>
          <a:noFill/>
          <a:ln>
            <a:noFill/>
          </a:ln>
        </p:spPr>
        <p:txBody>
          <a:bodyPr vert="horz" wrap="square" lIns="0" tIns="0" rIns="0" bIns="0" numCol="1" anchor="t" anchorCtr="0" compatLnSpc="1"/>
          <a:lstStyle/>
          <a:p>
            <a:pPr lvl="0"/>
            <a:r>
              <a:rPr lang="en-US" dirty="0"/>
              <a:t>Insert slide title</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endParaRPr lang="en-US" dirty="0"/>
          </a:p>
        </p:txBody>
      </p:sp>
      <p:sp>
        <p:nvSpPr>
          <p:cNvPr id="10" name="Text Placeholder 4"/>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endParaRPr lang="en-US" dirty="0"/>
          </a:p>
        </p:txBody>
      </p:sp>
      <p:pic>
        <p:nvPicPr>
          <p:cNvPr id="9" name="Picture 8"/>
          <p:cNvPicPr>
            <a:picLocks noChangeAspect="1"/>
          </p:cNvPicPr>
          <p:nvPr userDrawn="1"/>
        </p:nvPicPr>
        <p:blipFill>
          <a:blip r:embed="rId2" cstate="email"/>
          <a:stretch>
            <a:fillRect/>
          </a:stretch>
        </p:blipFill>
        <p:spPr>
          <a:xfrm>
            <a:off x="372022" y="4031134"/>
            <a:ext cx="1494878" cy="517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9" name="Picture 8" descr="A picture containing outdoor, tree, sky, grass&#10;&#10;Description automatically generated"/>
          <p:cNvPicPr>
            <a:picLocks noChangeAspect="1"/>
          </p:cNvPicPr>
          <p:nvPr userDrawn="1"/>
        </p:nvPicPr>
        <p:blipFill rotWithShape="1">
          <a:blip r:embed="rId3" cstate="email"/>
          <a:srcRect/>
          <a:stretch>
            <a:fillRect/>
          </a:stretch>
        </p:blipFill>
        <p:spPr>
          <a:xfrm>
            <a:off x="4567771" y="0"/>
            <a:ext cx="4567509" cy="5143500"/>
          </a:xfrm>
          <a:prstGeom prst="rect">
            <a:avLst/>
          </a:prstGeom>
        </p:spPr>
      </p:pic>
      <p:sp>
        <p:nvSpPr>
          <p:cNvPr id="11"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endParaRPr lang="en-US" dirty="0"/>
          </a:p>
        </p:txBody>
      </p:sp>
      <p:sp>
        <p:nvSpPr>
          <p:cNvPr id="12"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endParaRPr lang="en-US" dirty="0"/>
          </a:p>
        </p:txBody>
      </p:sp>
      <p:sp>
        <p:nvSpPr>
          <p:cNvPr id="8"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endParaRPr lang="en-US" dirty="0"/>
          </a:p>
        </p:txBody>
      </p:sp>
      <p:pic>
        <p:nvPicPr>
          <p:cNvPr id="9" name="Picture 8"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endParaRPr lang="en-US" dirty="0"/>
          </a:p>
        </p:txBody>
      </p:sp>
      <p:sp>
        <p:nvSpPr>
          <p:cNvPr id="14" name="Text Placeholder 4"/>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endParaRPr lang="en-US" dirty="0"/>
          </a:p>
        </p:txBody>
      </p:sp>
      <p:pic>
        <p:nvPicPr>
          <p:cNvPr id="7" name="Picture 6"/>
          <p:cNvPicPr>
            <a:picLocks noChangeAspect="1"/>
          </p:cNvPicPr>
          <p:nvPr userDrawn="1"/>
        </p:nvPicPr>
        <p:blipFill>
          <a:blip r:embed="rId2" cstate="email"/>
          <a:stretch>
            <a:fillRect/>
          </a:stretch>
        </p:blipFill>
        <p:spPr>
          <a:xfrm>
            <a:off x="372022" y="4031134"/>
            <a:ext cx="1494878" cy="517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11" name="Picture 10" descr="A picture containing building, outdoor&#10;&#10;Description automatically generated"/>
          <p:cNvPicPr>
            <a:picLocks noChangeAspect="1"/>
          </p:cNvPicPr>
          <p:nvPr userDrawn="1"/>
        </p:nvPicPr>
        <p:blipFill rotWithShape="1">
          <a:blip r:embed="rId3" cstate="email"/>
          <a:srcRect/>
          <a:stretch>
            <a:fillRect/>
          </a:stretch>
        </p:blipFill>
        <p:spPr>
          <a:xfrm>
            <a:off x="4572000" y="0"/>
            <a:ext cx="4572000" cy="5156444"/>
          </a:xfrm>
          <a:prstGeom prst="rect">
            <a:avLst/>
          </a:prstGeom>
        </p:spPr>
      </p:pic>
      <p:sp>
        <p:nvSpPr>
          <p:cNvPr id="9"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endParaRPr lang="en-US" dirty="0"/>
          </a:p>
        </p:txBody>
      </p:sp>
      <p:sp>
        <p:nvSpPr>
          <p:cNvPr id="12"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p:cNvPicPr>
            <a:picLocks noChangeAspect="1"/>
          </p:cNvPicPr>
          <p:nvPr userDrawn="1"/>
        </p:nvPicPr>
        <p:blipFill rotWithShape="1">
          <a:blip r:embed="rId3" cstate="email"/>
          <a:srcRect/>
          <a:stretch>
            <a:fillRect/>
          </a:stretch>
        </p:blipFill>
        <p:spPr>
          <a:xfrm>
            <a:off x="4453337" y="0"/>
            <a:ext cx="4708429" cy="5173957"/>
          </a:xfrm>
          <a:prstGeom prst="rect">
            <a:avLst/>
          </a:prstGeom>
        </p:spPr>
      </p:pic>
      <p:sp>
        <p:nvSpPr>
          <p:cNvPr id="9"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endParaRPr lang="en-US" dirty="0"/>
          </a:p>
        </p:txBody>
      </p:sp>
      <p:sp>
        <p:nvSpPr>
          <p:cNvPr id="12"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11" name="Picture 10" descr="A view of a large building&#10;&#10;Description automatically generated"/>
          <p:cNvPicPr>
            <a:picLocks noChangeAspect="1"/>
          </p:cNvPicPr>
          <p:nvPr userDrawn="1"/>
        </p:nvPicPr>
        <p:blipFill rotWithShape="1">
          <a:blip r:embed="rId3" cstate="email"/>
          <a:srcRect/>
          <a:stretch>
            <a:fillRect/>
          </a:stretch>
        </p:blipFill>
        <p:spPr>
          <a:xfrm>
            <a:off x="4453334" y="0"/>
            <a:ext cx="4690665" cy="5143500"/>
          </a:xfrm>
          <a:prstGeom prst="rect">
            <a:avLst/>
          </a:prstGeom>
        </p:spPr>
      </p:pic>
      <p:sp>
        <p:nvSpPr>
          <p:cNvPr id="9"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endParaRPr lang="en-US" dirty="0"/>
          </a:p>
        </p:txBody>
      </p:sp>
      <p:sp>
        <p:nvSpPr>
          <p:cNvPr id="12"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12" name="Picture 11" descr="A view of a large window&#10;&#10;Description automatically generated"/>
          <p:cNvPicPr>
            <a:picLocks noChangeAspect="1"/>
          </p:cNvPicPr>
          <p:nvPr userDrawn="1"/>
        </p:nvPicPr>
        <p:blipFill rotWithShape="1">
          <a:blip r:embed="rId3" cstate="email"/>
          <a:srcRect/>
          <a:stretch>
            <a:fillRect/>
          </a:stretch>
        </p:blipFill>
        <p:spPr>
          <a:xfrm>
            <a:off x="4587877" y="-1"/>
            <a:ext cx="4567509" cy="5143500"/>
          </a:xfrm>
          <a:prstGeom prst="rect">
            <a:avLst/>
          </a:prstGeom>
        </p:spPr>
      </p:pic>
      <p:sp>
        <p:nvSpPr>
          <p:cNvPr id="9"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endParaRPr lang="en-US" dirty="0"/>
          </a:p>
        </p:txBody>
      </p:sp>
      <p:sp>
        <p:nvSpPr>
          <p:cNvPr id="11"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12" name="Picture 11" descr="A bench in front of a building&#10;&#10;Description automatically generated"/>
          <p:cNvPicPr>
            <a:picLocks noChangeAspect="1"/>
          </p:cNvPicPr>
          <p:nvPr userDrawn="1"/>
        </p:nvPicPr>
        <p:blipFill rotWithShape="1">
          <a:blip r:embed="rId3" cstate="email"/>
          <a:srcRect b="-3014"/>
          <a:stretch>
            <a:fillRect/>
          </a:stretch>
        </p:blipFill>
        <p:spPr>
          <a:xfrm>
            <a:off x="4567770" y="-1"/>
            <a:ext cx="4576230" cy="5351565"/>
          </a:xfrm>
          <a:prstGeom prst="rect">
            <a:avLst/>
          </a:prstGeom>
        </p:spPr>
      </p:pic>
      <p:sp>
        <p:nvSpPr>
          <p:cNvPr id="9"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endParaRPr lang="en-US" dirty="0"/>
          </a:p>
        </p:txBody>
      </p:sp>
      <p:sp>
        <p:nvSpPr>
          <p:cNvPr id="11"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p:cNvPicPr>
            <a:picLocks noChangeAspect="1"/>
          </p:cNvPicPr>
          <p:nvPr userDrawn="1"/>
        </p:nvPicPr>
        <p:blipFill>
          <a:blip r:embed="rId2" cstate="email"/>
          <a:stretch>
            <a:fillRect/>
          </a:stretch>
        </p:blipFill>
        <p:spPr>
          <a:xfrm>
            <a:off x="194038" y="3859220"/>
            <a:ext cx="1853087" cy="864774"/>
          </a:xfrm>
          <a:prstGeom prst="rect">
            <a:avLst/>
          </a:prstGeom>
        </p:spPr>
      </p:pic>
      <p:pic>
        <p:nvPicPr>
          <p:cNvPr id="11" name="Picture 10" descr="A close up of a brick building&#10;&#10;Description automatically generated"/>
          <p:cNvPicPr>
            <a:picLocks noChangeAspect="1"/>
          </p:cNvPicPr>
          <p:nvPr userDrawn="1"/>
        </p:nvPicPr>
        <p:blipFill rotWithShape="1">
          <a:blip r:embed="rId3" cstate="email"/>
          <a:srcRect/>
          <a:stretch>
            <a:fillRect/>
          </a:stretch>
        </p:blipFill>
        <p:spPr>
          <a:xfrm>
            <a:off x="4587877" y="-1"/>
            <a:ext cx="4573835" cy="5185497"/>
          </a:xfrm>
          <a:prstGeom prst="rect">
            <a:avLst/>
          </a:prstGeom>
        </p:spPr>
      </p:pic>
      <p:sp>
        <p:nvSpPr>
          <p:cNvPr id="9"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endParaRPr lang="en-US" dirty="0"/>
          </a:p>
        </p:txBody>
      </p:sp>
      <p:sp>
        <p:nvSpPr>
          <p:cNvPr id="12"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2" Type="http://schemas.openxmlformats.org/officeDocument/2006/relationships/theme" Target="../theme/theme1.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fld>
            <a:endParaRPr lang="en-US" sz="675" dirty="0"/>
          </a:p>
        </p:txBody>
      </p:sp>
      <p:sp>
        <p:nvSpPr>
          <p:cNvPr id="6" name="Date Placeholder 3"/>
          <p:cNvSpPr txBox="1"/>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p:cNvSpPr>
            <a:spLocks noGrp="1"/>
          </p:cNvSpPr>
          <p:nvPr>
            <p:ph type="title"/>
          </p:nvPr>
        </p:nvSpPr>
        <p:spPr bwMode="auto">
          <a:xfrm>
            <a:off x="358775" y="376238"/>
            <a:ext cx="8426450" cy="485387"/>
          </a:xfrm>
          <a:prstGeom prst="rect">
            <a:avLst/>
          </a:prstGeom>
          <a:noFill/>
          <a:ln>
            <a:noFill/>
          </a:ln>
        </p:spPr>
        <p:txBody>
          <a:bodyPr vert="horz" wrap="square" lIns="0" tIns="0" rIns="0" bIns="0" numCol="1" anchor="t" anchorCtr="0" compatLnSpc="1"/>
          <a:lstStyle/>
          <a:p>
            <a:pPr lvl="0"/>
            <a:r>
              <a:rPr lang="en-US" dirty="0"/>
              <a:t>Insert title here</a:t>
            </a:r>
            <a:endParaRPr lang="en-US" dirty="0"/>
          </a:p>
        </p:txBody>
      </p:sp>
      <p:sp>
        <p:nvSpPr>
          <p:cNvPr id="8" name="Text Placeholder 2"/>
          <p:cNvSpPr>
            <a:spLocks noGrp="1"/>
          </p:cNvSpPr>
          <p:nvPr>
            <p:ph type="body" idx="1"/>
          </p:nvPr>
        </p:nvSpPr>
        <p:spPr bwMode="auto">
          <a:xfrm>
            <a:off x="358775" y="1040583"/>
            <a:ext cx="4589253" cy="3664526"/>
          </a:xfrm>
          <a:prstGeom prst="rect">
            <a:avLst/>
          </a:prstGeom>
          <a:noFill/>
          <a:ln>
            <a:noFill/>
          </a:ln>
        </p:spPr>
        <p:txBody>
          <a:bodyPr vert="horz" wrap="square" lIns="91440" tIns="45720" rIns="91440" bIns="45720" numCol="1" anchor="t" anchorCtr="0" compatLnSpc="1"/>
          <a:lstStyle/>
          <a:p>
            <a:pPr lvl="0"/>
            <a:r>
              <a:rPr lang="en-US" dirty="0"/>
              <a:t>Sub-heading Bold… 20pt</a:t>
            </a:r>
            <a:endParaRPr lang="en-US" dirty="0"/>
          </a:p>
          <a:p>
            <a:pPr lvl="0"/>
            <a:r>
              <a:rPr lang="en-US" dirty="0"/>
              <a:t>Add body copy </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MS PGothic" panose="020B0600070205080204" charset="-128"/>
          <a:cs typeface="Tw Cen MT"/>
        </a:defRPr>
      </a:lvl1pPr>
      <a:lvl2pPr algn="l" defTabSz="342900" rtl="0" eaLnBrk="1" fontAlgn="base" hangingPunct="1">
        <a:spcBef>
          <a:spcPct val="0"/>
        </a:spcBef>
        <a:spcAft>
          <a:spcPct val="0"/>
        </a:spcAft>
        <a:defRPr sz="1800" b="1">
          <a:solidFill>
            <a:schemeClr val="accent1"/>
          </a:solidFill>
          <a:latin typeface="Tw Cen MT" charset="0"/>
          <a:ea typeface="MS PGothic" panose="020B0600070205080204" charset="-128"/>
        </a:defRPr>
      </a:lvl2pPr>
      <a:lvl3pPr algn="l" defTabSz="342900" rtl="0" eaLnBrk="1" fontAlgn="base" hangingPunct="1">
        <a:spcBef>
          <a:spcPct val="0"/>
        </a:spcBef>
        <a:spcAft>
          <a:spcPct val="0"/>
        </a:spcAft>
        <a:defRPr sz="1800" b="1">
          <a:solidFill>
            <a:schemeClr val="accent1"/>
          </a:solidFill>
          <a:latin typeface="Tw Cen MT" charset="0"/>
          <a:ea typeface="MS PGothic" panose="020B0600070205080204" charset="-128"/>
        </a:defRPr>
      </a:lvl3pPr>
      <a:lvl4pPr algn="l" defTabSz="342900" rtl="0" eaLnBrk="1" fontAlgn="base" hangingPunct="1">
        <a:spcBef>
          <a:spcPct val="0"/>
        </a:spcBef>
        <a:spcAft>
          <a:spcPct val="0"/>
        </a:spcAft>
        <a:defRPr sz="1800" b="1">
          <a:solidFill>
            <a:schemeClr val="accent1"/>
          </a:solidFill>
          <a:latin typeface="Tw Cen MT" charset="0"/>
          <a:ea typeface="MS PGothic" panose="020B0600070205080204" charset="-128"/>
        </a:defRPr>
      </a:lvl4pPr>
      <a:lvl5pPr algn="l" defTabSz="342900" rtl="0" eaLnBrk="1" fontAlgn="base" hangingPunct="1">
        <a:spcBef>
          <a:spcPct val="0"/>
        </a:spcBef>
        <a:spcAft>
          <a:spcPct val="0"/>
        </a:spcAft>
        <a:defRPr sz="1800" b="1">
          <a:solidFill>
            <a:schemeClr val="accent1"/>
          </a:solidFill>
          <a:latin typeface="Tw Cen MT" charset="0"/>
          <a:ea typeface="MS PGothic" panose="020B0600070205080204" charset="-128"/>
        </a:defRPr>
      </a:lvl5pPr>
      <a:lvl6pPr marL="342900" algn="l" defTabSz="342900" rtl="0" eaLnBrk="1" fontAlgn="base" hangingPunct="1">
        <a:spcBef>
          <a:spcPct val="0"/>
        </a:spcBef>
        <a:spcAft>
          <a:spcPct val="0"/>
        </a:spcAft>
        <a:defRPr sz="1800" b="1">
          <a:solidFill>
            <a:schemeClr val="accent1"/>
          </a:solidFill>
          <a:latin typeface="Tw Cen MT" charset="0"/>
          <a:ea typeface="MS PGothic" panose="020B0600070205080204" charset="-128"/>
        </a:defRPr>
      </a:lvl6pPr>
      <a:lvl7pPr marL="685800" algn="l" defTabSz="342900" rtl="0" eaLnBrk="1" fontAlgn="base" hangingPunct="1">
        <a:spcBef>
          <a:spcPct val="0"/>
        </a:spcBef>
        <a:spcAft>
          <a:spcPct val="0"/>
        </a:spcAft>
        <a:defRPr sz="1800" b="1">
          <a:solidFill>
            <a:schemeClr val="accent1"/>
          </a:solidFill>
          <a:latin typeface="Tw Cen MT" charset="0"/>
          <a:ea typeface="MS PGothic" panose="020B0600070205080204" charset="-128"/>
        </a:defRPr>
      </a:lvl7pPr>
      <a:lvl8pPr marL="1028700" algn="l" defTabSz="342900" rtl="0" eaLnBrk="1" fontAlgn="base" hangingPunct="1">
        <a:spcBef>
          <a:spcPct val="0"/>
        </a:spcBef>
        <a:spcAft>
          <a:spcPct val="0"/>
        </a:spcAft>
        <a:defRPr sz="1800" b="1">
          <a:solidFill>
            <a:schemeClr val="accent1"/>
          </a:solidFill>
          <a:latin typeface="Tw Cen MT" charset="0"/>
          <a:ea typeface="MS PGothic" panose="020B0600070205080204" charset="-128"/>
        </a:defRPr>
      </a:lvl8pPr>
      <a:lvl9pPr marL="1371600" algn="l" defTabSz="342900" rtl="0" eaLnBrk="1" fontAlgn="base" hangingPunct="1">
        <a:spcBef>
          <a:spcPct val="0"/>
        </a:spcBef>
        <a:spcAft>
          <a:spcPct val="0"/>
        </a:spcAft>
        <a:defRPr sz="1800" b="1">
          <a:solidFill>
            <a:schemeClr val="accent1"/>
          </a:solidFill>
          <a:latin typeface="Tw Cen MT" charset="0"/>
          <a:ea typeface="MS PGothic" panose="020B0600070205080204" charset="-128"/>
        </a:defRPr>
      </a:lvl9pPr>
    </p:titleStyle>
    <p:bodyStyle>
      <a:lvl1pPr marL="257175" indent="-257175" algn="l" defTabSz="342900" rtl="0" eaLnBrk="1" fontAlgn="base" hangingPunct="1">
        <a:spcBef>
          <a:spcPct val="20000"/>
        </a:spcBef>
        <a:spcAft>
          <a:spcPct val="0"/>
        </a:spcAft>
        <a:buFont typeface="Lucida Grande" panose="020B0600040502020204" charset="0"/>
        <a:buChar char="–"/>
        <a:defRPr sz="2400" b="1" kern="1200">
          <a:solidFill>
            <a:schemeClr val="tx1"/>
          </a:solidFill>
          <a:latin typeface="Tw Cen MT"/>
          <a:ea typeface="MS PGothic" panose="020B0600070205080204" charset="-128"/>
          <a:cs typeface="Tw Cen MT"/>
        </a:defRPr>
      </a:lvl1pPr>
      <a:lvl2pPr marL="557530" indent="-21463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Tw Cen MT"/>
          <a:ea typeface="MS PGothic" panose="020B0600070205080204" charset="-128"/>
          <a:cs typeface="Tw Cen MT"/>
        </a:defRPr>
      </a:lvl2pPr>
      <a:lvl3pPr marL="8572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Tw Cen MT"/>
          <a:ea typeface="MS PGothic" panose="020B0600070205080204" charset="-128"/>
          <a:cs typeface="Tw Cen MT"/>
        </a:defRPr>
      </a:lvl3pPr>
      <a:lvl4pPr marL="12001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Tw Cen MT"/>
          <a:ea typeface="MS PGothic" panose="020B0600070205080204" charset="-128"/>
          <a:cs typeface="Tw Cen MT"/>
        </a:defRPr>
      </a:lvl4pPr>
      <a:lvl5pPr marL="15430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Tw Cen MT"/>
          <a:ea typeface="MS PGothic" panose="020B0600070205080204" charset="-128"/>
          <a:cs typeface="Tw Cen MT"/>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8.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tags" Target="../tags/tag8.xml"/><Relationship Id="rId2" Type="http://schemas.openxmlformats.org/officeDocument/2006/relationships/image" Target="../media/image32.png"/><Relationship Id="rId1" Type="http://schemas.openxmlformats.org/officeDocument/2006/relationships/tags" Target="../tags/tag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1.png"/><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4.png"/><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884" y="419506"/>
            <a:ext cx="3948874" cy="921097"/>
          </a:xfrm>
        </p:spPr>
        <p:txBody>
          <a:bodyPr wrap="square" anchor="t">
            <a:normAutofit/>
          </a:bodyPr>
          <a:lstStyle/>
          <a:p>
            <a:r>
              <a:rPr lang="en-US" dirty="0"/>
              <a:t>CovidA10</a:t>
            </a:r>
            <a:endParaRPr lang="en-US" dirty="0"/>
          </a:p>
        </p:txBody>
      </p:sp>
      <p:sp>
        <p:nvSpPr>
          <p:cNvPr id="3" name="Text Placeholder 2"/>
          <p:cNvSpPr>
            <a:spLocks noGrp="1"/>
          </p:cNvSpPr>
          <p:nvPr>
            <p:ph type="body" sz="quarter" idx="11"/>
          </p:nvPr>
        </p:nvSpPr>
        <p:spPr>
          <a:xfrm>
            <a:off x="366942" y="1592032"/>
            <a:ext cx="3963817" cy="2267187"/>
          </a:xfrm>
        </p:spPr>
        <p:txBody>
          <a:bodyPr wrap="square" anchor="t">
            <a:normAutofit/>
          </a:bodyPr>
          <a:lstStyle/>
          <a:p>
            <a:pPr marL="0" indent="0">
              <a:buNone/>
            </a:pPr>
            <a:r>
              <a:rPr lang="en-US" dirty="0"/>
              <a:t>Meeting minutes &amp;</a:t>
            </a:r>
            <a:endParaRPr lang="en-US" dirty="0"/>
          </a:p>
          <a:p>
            <a:pPr marL="0" indent="0">
              <a:buNone/>
            </a:pPr>
            <a:r>
              <a:rPr lang="en-US" dirty="0"/>
              <a:t>Action point slides</a:t>
            </a:r>
            <a:endParaRPr lang="en-US" dirty="0"/>
          </a:p>
          <a:p>
            <a:pPr marL="0" indent="0">
              <a:buNone/>
            </a:pPr>
            <a:endParaRPr lang="en-US" dirty="0"/>
          </a:p>
          <a:p>
            <a:pPr marL="0" indent="0">
              <a:buNone/>
            </a:pPr>
            <a:r>
              <a:rPr lang="en-US" dirty="0"/>
              <a:t>Date: 15/05/2022 (Week 12)</a:t>
            </a:r>
            <a:endParaRPr lang="en-US" dirty="0"/>
          </a:p>
          <a:p>
            <a:pPr marL="0" indent="0">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95" y="88900"/>
            <a:ext cx="8596630" cy="485140"/>
          </a:xfrm>
        </p:spPr>
        <p:txBody>
          <a:bodyPr/>
          <a:lstStyle/>
          <a:p>
            <a:r>
              <a:rPr lang="en-AU" sz="2400" dirty="0"/>
              <a:t>Define your project – who is your target audience</a:t>
            </a:r>
            <a:endParaRPr lang="en-AU" sz="2400" dirty="0"/>
          </a:p>
        </p:txBody>
      </p:sp>
      <p:graphicFrame>
        <p:nvGraphicFramePr>
          <p:cNvPr id="8" name="Table 7"/>
          <p:cNvGraphicFramePr>
            <a:graphicFrameLocks noGrp="1"/>
          </p:cNvGraphicFramePr>
          <p:nvPr>
            <p:custDataLst>
              <p:tags r:id="rId1"/>
            </p:custDataLst>
          </p:nvPr>
        </p:nvGraphicFramePr>
        <p:xfrm>
          <a:off x="312642" y="1676769"/>
          <a:ext cx="8518715" cy="1789961"/>
        </p:xfrm>
        <a:graphic>
          <a:graphicData uri="http://schemas.openxmlformats.org/drawingml/2006/table">
            <a:tbl>
              <a:tblPr firstRow="1" firstCol="1" bandRow="1">
                <a:tableStyleId>{5C22544A-7EE6-4342-B048-85BDC9FD1C3A}</a:tableStyleId>
              </a:tblPr>
              <a:tblGrid>
                <a:gridCol w="2069115"/>
                <a:gridCol w="3112776"/>
                <a:gridCol w="3336824"/>
              </a:tblGrid>
              <a:tr h="700174">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Target audience</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Characteristics of target audience</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How does it impact your project</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r>
              <a:tr h="704476">
                <a:tc>
                  <a:txBody>
                    <a:bodyPr/>
                    <a:lstStyle/>
                    <a:p>
                      <a:pPr marL="0" algn="l" defTabSz="342900" rtl="0" eaLnBrk="1" latinLnBrk="0" hangingPunct="1">
                        <a:lnSpc>
                          <a:spcPct val="107000"/>
                        </a:lnSpc>
                      </a:pPr>
                      <a:r>
                        <a:rPr lang="en-AU" sz="1350" b="0" i="0" u="none" strike="noStrike" kern="1200" dirty="0">
                          <a:solidFill>
                            <a:schemeClr val="bg1"/>
                          </a:solidFill>
                          <a:effectLst/>
                          <a:latin typeface="+mn-lt"/>
                          <a:ea typeface="+mn-ea"/>
                          <a:cs typeface="+mn-cs"/>
                        </a:rPr>
                        <a:t>policy-making organizations in countries with serious epidemic and researchers who manage policies during the epidemic</a:t>
                      </a:r>
                      <a:endParaRPr lang="en-AU" sz="1350" b="0" i="0" u="none" strike="noStrike" kern="1200" dirty="0">
                        <a:solidFill>
                          <a:schemeClr val="bg1"/>
                        </a:solidFill>
                        <a:effectLst/>
                        <a:latin typeface="+mn-lt"/>
                        <a:ea typeface="+mn-ea"/>
                        <a:cs typeface="+mn-cs"/>
                      </a:endParaRPr>
                    </a:p>
                  </a:txBody>
                  <a:tcPr marL="81331" marR="81331" marT="0" marB="0" anchor="ctr"/>
                </a:tc>
                <a:tc>
                  <a:txBody>
                    <a:bodyPr/>
                    <a:lstStyle/>
                    <a:p>
                      <a:pPr rtl="0"/>
                      <a:r>
                        <a:rPr lang="en-GB" altLang="zh-CN" sz="1350" b="0" i="0" u="none" strike="noStrike" kern="1200" dirty="0">
                          <a:solidFill>
                            <a:schemeClr val="dk1"/>
                          </a:solidFill>
                          <a:effectLst/>
                          <a:latin typeface="+mn-lt"/>
                          <a:ea typeface="+mn-ea"/>
                          <a:cs typeface="+mn-cs"/>
                        </a:rPr>
                        <a:t>They are key people responsible for policy formulation and research</a:t>
                      </a:r>
                      <a:endParaRPr lang="en-GB" altLang="zh-CN" sz="1350" b="0" i="0" u="none" strike="noStrike" kern="1200" dirty="0">
                        <a:solidFill>
                          <a:schemeClr val="dk1"/>
                        </a:solidFill>
                        <a:effectLst/>
                        <a:latin typeface="+mn-lt"/>
                        <a:ea typeface="+mn-ea"/>
                        <a:cs typeface="+mn-cs"/>
                      </a:endParaRPr>
                    </a:p>
                  </a:txBody>
                  <a:tcPr marL="81331" marR="81331" marT="0" marB="0" anchor="ctr"/>
                </a:tc>
                <a:tc>
                  <a:txBody>
                    <a:bodyPr/>
                    <a:lstStyle/>
                    <a:p>
                      <a:pPr marL="0" algn="l" defTabSz="342900" rtl="0" eaLnBrk="1" latinLnBrk="0" hangingPunct="1">
                        <a:lnSpc>
                          <a:spcPct val="107000"/>
                        </a:lnSpc>
                      </a:pPr>
                      <a:r>
                        <a:rPr lang="en-GB" altLang="zh-CN" sz="1350" b="0" i="0" u="none" strike="noStrike" kern="1200" dirty="0">
                          <a:solidFill>
                            <a:schemeClr val="dk1"/>
                          </a:solidFill>
                          <a:effectLst/>
                          <a:latin typeface="+mn-lt"/>
                          <a:ea typeface="+mn-ea"/>
                          <a:cs typeface="+mn-cs"/>
                        </a:rPr>
                        <a:t>The increase and decrease of restrictive items in their policies have a great impact on the increase of cases</a:t>
                      </a:r>
                      <a:endParaRPr lang="en-GB" altLang="zh-CN" sz="1350" b="0" i="0" u="none" strike="noStrike" kern="1200" dirty="0">
                        <a:solidFill>
                          <a:schemeClr val="dk1"/>
                        </a:solidFill>
                        <a:effectLst/>
                        <a:latin typeface="+mn-lt"/>
                        <a:ea typeface="+mn-ea"/>
                        <a:cs typeface="+mn-cs"/>
                      </a:endParaRPr>
                    </a:p>
                  </a:txBody>
                  <a:tcPr marL="81331" marR="81331" marT="0" marB="0" anchor="ctr"/>
                </a:tc>
              </a:tr>
            </a:tbl>
          </a:graphicData>
        </a:graphic>
      </p:graphicFrame>
      <p:sp>
        <p:nvSpPr>
          <p:cNvPr id="5" name="TextBox 4"/>
          <p:cNvSpPr txBox="1"/>
          <p:nvPr/>
        </p:nvSpPr>
        <p:spPr>
          <a:xfrm>
            <a:off x="287531" y="474910"/>
            <a:ext cx="8099781" cy="830997"/>
          </a:xfrm>
          <a:prstGeom prst="rect">
            <a:avLst/>
          </a:prstGeom>
          <a:noFill/>
        </p:spPr>
        <p:txBody>
          <a:bodyPr wrap="none" rtlCol="0">
            <a:spAutoFit/>
          </a:bodyPr>
          <a:lstStyle/>
          <a:p>
            <a:r>
              <a:rPr lang="en-US" sz="1600" dirty="0"/>
              <a:t>Explore different types of target audience and its relationship to your project and select </a:t>
            </a:r>
            <a:endParaRPr lang="en-US" sz="1600" dirty="0"/>
          </a:p>
          <a:p>
            <a:r>
              <a:rPr lang="en-US" sz="1600" dirty="0"/>
              <a:t>the most appropriate.</a:t>
            </a:r>
            <a:endParaRPr lang="en-US" sz="1600" dirty="0"/>
          </a:p>
          <a:p>
            <a:pPr marL="285750" indent="-285750">
              <a:buFont typeface="Arial" panose="020B0604020202020204" pitchFamily="34" charset="0"/>
              <a:buChar char="•"/>
            </a:pP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4" y="160327"/>
            <a:ext cx="8426450" cy="485387"/>
          </a:xfrm>
        </p:spPr>
        <p:txBody>
          <a:bodyPr/>
          <a:lstStyle/>
          <a:p>
            <a:r>
              <a:rPr lang="en-AU" dirty="0"/>
              <a:t>Meeting minutes</a:t>
            </a:r>
            <a:endParaRPr lang="en-AU" dirty="0"/>
          </a:p>
        </p:txBody>
      </p:sp>
      <p:graphicFrame>
        <p:nvGraphicFramePr>
          <p:cNvPr id="8" name="Table 7"/>
          <p:cNvGraphicFramePr>
            <a:graphicFrameLocks noGrp="1"/>
          </p:cNvGraphicFramePr>
          <p:nvPr>
            <p:custDataLst>
              <p:tags r:id="rId1"/>
            </p:custDataLst>
          </p:nvPr>
        </p:nvGraphicFramePr>
        <p:xfrm>
          <a:off x="312642" y="1237079"/>
          <a:ext cx="8518715" cy="2787881"/>
        </p:xfrm>
        <a:graphic>
          <a:graphicData uri="http://schemas.openxmlformats.org/drawingml/2006/table">
            <a:tbl>
              <a:tblPr firstRow="1" firstCol="1" bandRow="1">
                <a:tableStyleId>{5C22544A-7EE6-4342-B048-85BDC9FD1C3A}</a:tableStyleId>
              </a:tblPr>
              <a:tblGrid>
                <a:gridCol w="1374140"/>
                <a:gridCol w="2534285"/>
                <a:gridCol w="4610290"/>
              </a:tblGrid>
              <a:tr h="564619">
                <a:tc>
                  <a:txBody>
                    <a:bodyPr/>
                    <a:lstStyle/>
                    <a:p>
                      <a:pPr algn="ctr">
                        <a:lnSpc>
                          <a:spcPct val="107000"/>
                        </a:lnSpc>
                        <a:spcAft>
                          <a:spcPts val="0"/>
                        </a:spcAft>
                      </a:pPr>
                      <a:r>
                        <a:rPr lang="en-AU" sz="1600" dirty="0">
                          <a:effectLst/>
                        </a:rPr>
                        <a:t>Item</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Discussion</a:t>
                      </a:r>
                      <a:endParaRPr lang="en-AU" sz="1600" dirty="0">
                        <a:effectLst/>
                      </a:endParaRPr>
                    </a:p>
                    <a:p>
                      <a:pPr algn="ctr">
                        <a:lnSpc>
                          <a:spcPct val="107000"/>
                        </a:lnSpc>
                        <a:spcAft>
                          <a:spcPts val="0"/>
                        </a:spcAft>
                      </a:pPr>
                      <a:r>
                        <a:rPr lang="en-AU" sz="1100" dirty="0">
                          <a:effectLst/>
                          <a:latin typeface="Tw Cen MT" charset="0"/>
                          <a:ea typeface="Calibri" panose="020F0502020204030204" pitchFamily="34" charset="0"/>
                          <a:cs typeface="Times New Roman" panose="02020603050405020304" pitchFamily="18" charset="0"/>
                        </a:rPr>
                        <a:t>(you can refer to previous slides)</a:t>
                      </a:r>
                      <a:endParaRPr lang="en-AU" sz="11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Actions (who) – action points for next week</a:t>
                      </a:r>
                      <a:endParaRPr lang="en-AU" sz="1600" dirty="0">
                        <a:effectLst/>
                      </a:endParaRPr>
                    </a:p>
                  </a:txBody>
                  <a:tcPr marL="81331" marR="81331" marT="0" marB="0" anchor="ctr"/>
                </a:tc>
              </a:tr>
              <a:tr h="586740">
                <a:tc>
                  <a:txBody>
                    <a:bodyPr/>
                    <a:lstStyle/>
                    <a:p>
                      <a:pPr marL="0" algn="l" defTabSz="342900" rtl="0" eaLnBrk="1" latinLnBrk="0" hangingPunct="1">
                        <a:lnSpc>
                          <a:spcPct val="107000"/>
                        </a:lnSpc>
                      </a:pPr>
                      <a:r>
                        <a:rPr lang="en-US" altLang="en-AU" sz="1200" b="0" i="0" u="none" strike="noStrike" kern="1200" dirty="0">
                          <a:solidFill>
                            <a:schemeClr val="lt1"/>
                          </a:solidFill>
                          <a:effectLst/>
                          <a:latin typeface="+mn-lt"/>
                          <a:ea typeface="+mn-ea"/>
                          <a:cs typeface="+mn-cs"/>
                        </a:rPr>
                        <a:t>Establish Github</a:t>
                      </a:r>
                      <a:endParaRPr lang="en-US" altLang="en-AU" sz="1200" b="0" i="0" u="none" strike="noStrike" kern="1200" dirty="0">
                        <a:solidFill>
                          <a:schemeClr val="lt1"/>
                        </a:solidFill>
                        <a:effectLst/>
                        <a:latin typeface="+mn-lt"/>
                        <a:ea typeface="+mn-ea"/>
                        <a:cs typeface="+mn-cs"/>
                      </a:endParaRPr>
                    </a:p>
                  </a:txBody>
                  <a:tcPr marL="81331" marR="81331" marT="0" marB="0" anchor="ctr"/>
                </a:tc>
                <a:tc>
                  <a:txBody>
                    <a:bodyPr/>
                    <a:lstStyle/>
                    <a:p>
                      <a:pPr algn="l">
                        <a:lnSpc>
                          <a:spcPct val="100000"/>
                        </a:lnSpc>
                        <a:buClrTx/>
                        <a:buSzTx/>
                        <a:buNone/>
                      </a:pPr>
                      <a:r>
                        <a:rPr lang="en-US" altLang="en-GB" sz="1200" dirty="0">
                          <a:effectLst/>
                        </a:rPr>
                        <a:t>determine the project platform for group cooperation</a:t>
                      </a:r>
                      <a:endParaRPr lang="en-US" altLang="en-GB" sz="1200" dirty="0">
                        <a:effectLst/>
                      </a:endParaRPr>
                    </a:p>
                  </a:txBody>
                  <a:tcPr marL="81331" marR="81331" marT="0" marB="0" anchor="ctr"/>
                </a:tc>
                <a:tc>
                  <a:txBody>
                    <a:bodyPr/>
                    <a:lstStyle/>
                    <a:p>
                      <a:pPr algn="l">
                        <a:lnSpc>
                          <a:spcPct val="100000"/>
                        </a:lnSpc>
                        <a:buClrTx/>
                        <a:buSzTx/>
                        <a:buFontTx/>
                      </a:pPr>
                      <a:r>
                        <a:rPr lang="en-US" altLang="en-GB" sz="1200" b="0" i="0" u="none" strike="noStrike" kern="1200" dirty="0">
                          <a:solidFill>
                            <a:schemeClr val="dk1"/>
                          </a:solidFill>
                          <a:effectLst/>
                          <a:latin typeface="+mn-lt"/>
                          <a:ea typeface="+mn-ea"/>
                          <a:cs typeface="+mn-cs"/>
                        </a:rPr>
                        <a:t>create Github and join every team members</a:t>
                      </a:r>
                      <a:endParaRPr lang="en-US" altLang="en-GB" sz="1200" b="0" i="0" u="none" strike="noStrike" kern="1200" dirty="0">
                        <a:solidFill>
                          <a:schemeClr val="dk1"/>
                        </a:solidFill>
                        <a:effectLst/>
                        <a:latin typeface="+mn-lt"/>
                        <a:ea typeface="+mn-ea"/>
                        <a:cs typeface="+mn-cs"/>
                      </a:endParaRPr>
                    </a:p>
                    <a:p>
                      <a:pPr algn="l">
                        <a:lnSpc>
                          <a:spcPct val="100000"/>
                        </a:lnSpc>
                        <a:buClrTx/>
                        <a:buSzTx/>
                        <a:buFontTx/>
                      </a:pPr>
                      <a:r>
                        <a:rPr lang="en-US" altLang="en-GB" sz="1200" b="0" i="0" u="none" strike="noStrike" kern="1200" dirty="0">
                          <a:solidFill>
                            <a:schemeClr val="dk1"/>
                          </a:solidFill>
                          <a:effectLst/>
                          <a:latin typeface="+mn-lt"/>
                          <a:ea typeface="+mn-ea"/>
                          <a:cs typeface="+mn-cs"/>
                        </a:rPr>
                        <a:t>—</a:t>
                      </a:r>
                      <a:r>
                        <a:rPr lang="en-US" altLang="en-AU" sz="1000" b="0" i="1" u="none" strike="noStrike" kern="1200" dirty="0">
                          <a:ln>
                            <a:noFill/>
                          </a:ln>
                          <a:solidFill>
                            <a:schemeClr val="tx1"/>
                          </a:solidFill>
                          <a:effectLst/>
                          <a:latin typeface="Tw Cen MT" charset="0"/>
                          <a:ea typeface="Calibri" panose="020F0502020204030204" pitchFamily="34" charset="0"/>
                          <a:cs typeface="Times New Roman" panose="02020603050405020304" pitchFamily="18" charset="0"/>
                        </a:rPr>
                        <a:t>-Yunshuo Zhang</a:t>
                      </a:r>
                      <a:endParaRPr lang="en-US" altLang="en-AU" sz="1000" i="1" dirty="0">
                        <a:ln>
                          <a:noFill/>
                        </a:ln>
                        <a:solidFill>
                          <a:schemeClr val="tx1"/>
                        </a:solidFill>
                        <a:effectLst/>
                        <a:latin typeface="Tw Cen MT" charset="0"/>
                        <a:ea typeface="Calibri" panose="020F0502020204030204" pitchFamily="34" charset="0"/>
                        <a:cs typeface="Times New Roman" panose="02020603050405020304" pitchFamily="18" charset="0"/>
                      </a:endParaRPr>
                    </a:p>
                  </a:txBody>
                  <a:tcPr marL="81331" marR="81331" marT="0" marB="0" anchor="ctr"/>
                </a:tc>
              </a:tr>
              <a:tr h="472440">
                <a:tc>
                  <a:txBody>
                    <a:bodyPr/>
                    <a:lstStyle/>
                    <a:p>
                      <a:pPr>
                        <a:lnSpc>
                          <a:spcPct val="107000"/>
                        </a:lnSpc>
                      </a:pPr>
                      <a:r>
                        <a:rPr lang="en-US" altLang="en-GB" sz="1200" b="0" i="0" u="none" strike="noStrike" kern="1200" dirty="0">
                          <a:solidFill>
                            <a:schemeClr val="lt1"/>
                          </a:solidFill>
                          <a:effectLst/>
                          <a:latin typeface="+mn-lt"/>
                          <a:ea typeface="+mn-ea"/>
                          <a:cs typeface="+mn-cs"/>
                        </a:rPr>
                        <a:t>data clean</a:t>
                      </a:r>
                      <a:endParaRPr lang="en-US" altLang="en-GB" sz="1200" b="0" i="0" u="none" strike="noStrike" kern="1200" dirty="0">
                        <a:solidFill>
                          <a:schemeClr val="lt1"/>
                        </a:solidFill>
                        <a:effectLst/>
                        <a:latin typeface="+mn-lt"/>
                        <a:ea typeface="+mn-ea"/>
                        <a:cs typeface="+mn-cs"/>
                      </a:endParaRPr>
                    </a:p>
                  </a:txBody>
                  <a:tcPr marL="81331" marR="81331" marT="0" marB="0" anchor="ctr"/>
                </a:tc>
                <a:tc>
                  <a:txBody>
                    <a:bodyPr/>
                    <a:lstStyle/>
                    <a:p>
                      <a:pPr rtl="0" fontAlgn="base"/>
                      <a:r>
                        <a:rPr lang="en-US" altLang="en-GB" sz="1200" b="0" i="0" u="none" strike="noStrike" kern="1200" dirty="0">
                          <a:solidFill>
                            <a:schemeClr val="dk1"/>
                          </a:solidFill>
                          <a:effectLst/>
                          <a:latin typeface="+mn-lt"/>
                          <a:ea typeface="+mn-ea"/>
                          <a:cs typeface="+mn-cs"/>
                        </a:rPr>
                        <a:t>extract the appropriate data </a:t>
                      </a:r>
                      <a:r>
                        <a:rPr lang="en-GB" altLang="zh-CN" sz="1200" b="0" i="0" u="none" strike="noStrike" kern="1200" dirty="0">
                          <a:solidFill>
                            <a:schemeClr val="dk1"/>
                          </a:solidFill>
                          <a:effectLst/>
                          <a:latin typeface="+mn-lt"/>
                          <a:ea typeface="+mn-ea"/>
                          <a:cs typeface="+mn-cs"/>
                        </a:rPr>
                        <a:t>based </a:t>
                      </a:r>
                      <a:r>
                        <a:rPr lang="en-US" altLang="en-GB" sz="1200" b="0" i="0" u="none" strike="noStrike" kern="1200" dirty="0">
                          <a:solidFill>
                            <a:schemeClr val="dk1"/>
                          </a:solidFill>
                          <a:effectLst/>
                          <a:latin typeface="+mn-lt"/>
                          <a:ea typeface="+mn-ea"/>
                          <a:cs typeface="+mn-cs"/>
                        </a:rPr>
                        <a:t>on the research question</a:t>
                      </a:r>
                      <a:endParaRPr lang="en-US" altLang="en-GB" sz="1200" b="0" i="0" u="none" strike="noStrike" kern="1200" dirty="0">
                        <a:solidFill>
                          <a:schemeClr val="dk1"/>
                        </a:solidFill>
                        <a:effectLst/>
                        <a:latin typeface="+mn-lt"/>
                        <a:ea typeface="+mn-ea"/>
                        <a:cs typeface="+mn-cs"/>
                      </a:endParaRPr>
                    </a:p>
                  </a:txBody>
                  <a:tcPr marL="81331" marR="81331" marT="0" marB="0" anchor="b"/>
                </a:tc>
                <a:tc>
                  <a:txBody>
                    <a:bodyPr/>
                    <a:lstStyle/>
                    <a:p>
                      <a:r>
                        <a:rPr lang="en-US" altLang="en-GB" sz="1200" dirty="0">
                          <a:effectLst/>
                        </a:rPr>
                        <a:t>Select the corresponding data columns and do the data cleaning</a:t>
                      </a:r>
                      <a:r>
                        <a:rPr lang="en-US" altLang="en-GB" sz="1000" dirty="0">
                          <a:effectLst/>
                          <a:sym typeface="+mn-ea"/>
                        </a:rPr>
                        <a:t>—-</a:t>
                      </a:r>
                      <a:r>
                        <a:rPr lang="en-AU" altLang="en-US"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rPr>
                        <a:t>Katherine </a:t>
                      </a:r>
                      <a:r>
                        <a:rPr lang="en-US" altLang="en-AU"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rPr>
                        <a:t>An, Yachao Zhang</a:t>
                      </a:r>
                      <a:endParaRPr lang="en-US" altLang="en-AU"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endParaRPr>
                    </a:p>
                  </a:txBody>
                  <a:tcPr marL="81331" marR="81331" marT="0" marB="0" anchor="b"/>
                </a:tc>
              </a:tr>
              <a:tr h="586740">
                <a:tc>
                  <a:txBody>
                    <a:bodyPr/>
                    <a:lstStyle/>
                    <a:p>
                      <a:pPr algn="l">
                        <a:lnSpc>
                          <a:spcPct val="107000"/>
                        </a:lnSpc>
                        <a:buClrTx/>
                        <a:buSzTx/>
                        <a:buFontTx/>
                      </a:pPr>
                      <a:r>
                        <a:rPr lang="en-US" altLang="en-GB" sz="1200" b="0" dirty="0">
                          <a:effectLst/>
                        </a:rPr>
                        <a:t>determine the time period</a:t>
                      </a:r>
                      <a:endParaRPr lang="en-US" altLang="en-GB" sz="1200" b="0" dirty="0">
                        <a:effectLst/>
                      </a:endParaRPr>
                    </a:p>
                  </a:txBody>
                  <a:tcPr marL="81331" marR="81331" marT="0" marB="0" anchor="ctr"/>
                </a:tc>
                <a:tc>
                  <a:txBody>
                    <a:bodyPr/>
                    <a:lstStyle/>
                    <a:p>
                      <a:pPr>
                        <a:lnSpc>
                          <a:spcPct val="107000"/>
                        </a:lnSpc>
                      </a:pPr>
                      <a:r>
                        <a:rPr lang="en-US" altLang="en-GB" sz="1200" dirty="0">
                          <a:effectLst/>
                        </a:rPr>
                        <a:t>choose the appropriate time period based on the date of </a:t>
                      </a:r>
                      <a:r>
                        <a:rPr lang="en-US" altLang="en-GB" sz="1200" dirty="0">
                          <a:effectLst/>
                          <a:sym typeface="+mn-ea"/>
                        </a:rPr>
                        <a:t>vaccination occurs</a:t>
                      </a:r>
                      <a:endParaRPr lang="en-US" altLang="en-GB" sz="1200" dirty="0">
                        <a:effectLst/>
                        <a:sym typeface="+mn-ea"/>
                      </a:endParaRPr>
                    </a:p>
                  </a:txBody>
                  <a:tcPr marL="81331" marR="81331" marT="0" marB="0" anchor="ctr"/>
                </a:tc>
                <a:tc>
                  <a:txBody>
                    <a:bodyPr/>
                    <a:lstStyle/>
                    <a:p>
                      <a:pPr algn="l">
                        <a:lnSpc>
                          <a:spcPct val="107000"/>
                        </a:lnSpc>
                        <a:buClrTx/>
                        <a:buSzTx/>
                        <a:buFontTx/>
                      </a:pPr>
                      <a:r>
                        <a:rPr lang="en-US" altLang="en-GB" sz="1200" dirty="0">
                          <a:effectLst/>
                        </a:rPr>
                        <a:t>determine an approximate time period to find the  </a:t>
                      </a:r>
                      <a:r>
                        <a:rPr lang="en-US" altLang="en-GB" sz="1200" dirty="0">
                          <a:effectLst/>
                          <a:sym typeface="+mn-ea"/>
                        </a:rPr>
                        <a:t>vaccination rate</a:t>
                      </a:r>
                      <a:r>
                        <a:rPr lang="en-US" altLang="en-GB" sz="1000" dirty="0">
                          <a:effectLst/>
                          <a:sym typeface="+mn-ea"/>
                        </a:rPr>
                        <a:t>—-Kang Fu</a:t>
                      </a:r>
                      <a:endParaRPr lang="en-US" altLang="en-GB" sz="1000" dirty="0">
                        <a:effectLst/>
                      </a:endParaRPr>
                    </a:p>
                    <a:p>
                      <a:endParaRPr lang="en-US" altLang="en-GB" sz="1000" dirty="0">
                        <a:effectLst/>
                        <a:latin typeface="Calibri" panose="020F0502020204030204" pitchFamily="34" charset="0"/>
                        <a:cs typeface="Times New Roman" panose="02020603050405020304" pitchFamily="18" charset="0"/>
                        <a:sym typeface="+mn-ea"/>
                      </a:endParaRPr>
                    </a:p>
                  </a:txBody>
                  <a:tcPr marL="81331" marR="81331" marT="0" marB="0" anchor="b"/>
                </a:tc>
              </a:tr>
              <a:tr h="474426">
                <a:tc>
                  <a:txBody>
                    <a:bodyPr/>
                    <a:lstStyle/>
                    <a:p>
                      <a:pPr algn="l">
                        <a:lnSpc>
                          <a:spcPct val="107000"/>
                        </a:lnSpc>
                        <a:buClrTx/>
                        <a:buSzTx/>
                        <a:buFontTx/>
                      </a:pPr>
                      <a:r>
                        <a:rPr lang="en-US" altLang="en-GB" sz="1200" b="0" dirty="0">
                          <a:effectLst/>
                        </a:rPr>
                        <a:t>Filter the data needed </a:t>
                      </a:r>
                      <a:endParaRPr lang="en-US" altLang="en-GB" sz="1200" b="0" dirty="0">
                        <a:effectLst/>
                      </a:endParaRPr>
                    </a:p>
                  </a:txBody>
                  <a:tcPr marL="81331" marR="81331" marT="0" marB="0" anchor="ctr"/>
                </a:tc>
                <a:tc>
                  <a:txBody>
                    <a:bodyPr/>
                    <a:lstStyle/>
                    <a:p>
                      <a:pPr algn="ctr">
                        <a:lnSpc>
                          <a:spcPct val="107000"/>
                        </a:lnSpc>
                      </a:pPr>
                      <a:r>
                        <a:rPr lang="en-US" altLang="en-GB" sz="1200" dirty="0">
                          <a:effectLst/>
                          <a:sym typeface="+mn-ea"/>
                        </a:rPr>
                        <a:t>Filter the data columns we need according to the questions </a:t>
                      </a:r>
                      <a:endParaRPr lang="en-AU" sz="1200" dirty="0">
                        <a:effectLst/>
                        <a:latin typeface="Calibri" panose="020F0502020204030204" pitchFamily="34" charset="0"/>
                        <a:cs typeface="Times New Roman" panose="02020603050405020304" pitchFamily="18" charset="0"/>
                      </a:endParaRPr>
                    </a:p>
                  </a:txBody>
                  <a:tcPr marL="81331" marR="81331" marT="0" marB="0" anchor="ctr"/>
                </a:tc>
                <a:tc>
                  <a:txBody>
                    <a:bodyPr/>
                    <a:lstStyle/>
                    <a:p>
                      <a:pPr algn="l" rtl="0">
                        <a:lnSpc>
                          <a:spcPct val="107000"/>
                        </a:lnSpc>
                        <a:buClrTx/>
                        <a:buSzTx/>
                        <a:buFontTx/>
                      </a:pPr>
                      <a:r>
                        <a:rPr lang="en-US" altLang="en-GB" sz="1200" dirty="0">
                          <a:effectLst/>
                        </a:rPr>
                        <a:t>put the corresponding data columns to the related questions and summay the relationshhip between RQ and topic</a:t>
                      </a:r>
                      <a:r>
                        <a:rPr lang="en-US" altLang="en-AU"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rPr>
                        <a:t>—Yuxuan Qin</a:t>
                      </a:r>
                      <a:endParaRPr lang="en-US" altLang="en-GB" sz="1200" dirty="0">
                        <a:effectLst/>
                      </a:endParaRPr>
                    </a:p>
                    <a:p>
                      <a:pPr algn="l" rtl="0">
                        <a:lnSpc>
                          <a:spcPct val="107000"/>
                        </a:lnSpc>
                        <a:buClrTx/>
                        <a:buSzTx/>
                        <a:buFontTx/>
                      </a:pPr>
                      <a:endParaRPr lang="en-US" altLang="en-GB" sz="1200" dirty="0">
                        <a:effectLst/>
                      </a:endParaRPr>
                    </a:p>
                  </a:txBody>
                  <a:tcPr marL="81331" marR="81331" marT="0" marB="0" anchor="b"/>
                </a:tc>
              </a:tr>
            </a:tbl>
          </a:graphicData>
        </a:graphic>
      </p:graphicFrame>
      <p:sp>
        <p:nvSpPr>
          <p:cNvPr id="9" name="Rectangle 2"/>
          <p:cNvSpPr>
            <a:spLocks noChangeArrowheads="1"/>
          </p:cNvSpPr>
          <p:nvPr/>
        </p:nvSpPr>
        <p:spPr bwMode="auto">
          <a:xfrm>
            <a:off x="358773" y="518805"/>
            <a:ext cx="6515850" cy="845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Date and time of meeting: </a:t>
            </a:r>
            <a:r>
              <a:rPr kumimoji="0" lang="en-US" altLang="en-AU"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03</a:t>
            </a: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/0</a:t>
            </a:r>
            <a:r>
              <a:rPr kumimoji="0" lang="en-US" altLang="en-AU"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4</a:t>
            </a: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/2022</a:t>
            </a:r>
            <a:endParaRPr kumimoji="0" lang="en-AU"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Team members present: </a:t>
            </a:r>
            <a:r>
              <a:rPr kumimoji="0" lang="en-AU" altLang="en-US" sz="1100" b="0" i="1" u="none" strike="noStrike" cap="none" normalizeH="0" baseline="0" dirty="0" err="1">
                <a:ln>
                  <a:noFill/>
                </a:ln>
                <a:solidFill>
                  <a:schemeClr val="tx1"/>
                </a:solidFill>
                <a:effectLst/>
                <a:latin typeface="Tw Cen MT" charset="0"/>
                <a:ea typeface="Calibri" panose="020F0502020204030204" pitchFamily="34" charset="0"/>
                <a:cs typeface="Times New Roman" panose="02020603050405020304" pitchFamily="18" charset="0"/>
              </a:rPr>
              <a:t>Yunshun</a:t>
            </a: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Zhang, Kang Fu, </a:t>
            </a:r>
            <a:r>
              <a:rPr kumimoji="0" lang="en-AU" altLang="en-US" sz="1100" b="0" i="1" u="none" strike="noStrike" cap="none" normalizeH="0" baseline="0" dirty="0" err="1">
                <a:ln>
                  <a:noFill/>
                </a:ln>
                <a:solidFill>
                  <a:schemeClr val="tx1"/>
                </a:solidFill>
                <a:effectLst/>
                <a:latin typeface="Tw Cen MT" charset="0"/>
                <a:ea typeface="Calibri" panose="020F0502020204030204" pitchFamily="34" charset="0"/>
                <a:cs typeface="Times New Roman" panose="02020603050405020304" pitchFamily="18" charset="0"/>
              </a:rPr>
              <a:t>Yuxuan</a:t>
            </a: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Qin, Katherine An, </a:t>
            </a:r>
            <a:r>
              <a:rPr kumimoji="0" lang="en-AU" altLang="en-US" sz="1100" b="0" i="1" u="none" strike="noStrike" cap="none" normalizeH="0" baseline="0" dirty="0" err="1">
                <a:ln>
                  <a:noFill/>
                </a:ln>
                <a:solidFill>
                  <a:schemeClr val="tx1"/>
                </a:solidFill>
                <a:effectLst/>
                <a:latin typeface="Tw Cen MT" charset="0"/>
                <a:ea typeface="Calibri" panose="020F0502020204030204" pitchFamily="34" charset="0"/>
                <a:cs typeface="Times New Roman" panose="02020603050405020304" pitchFamily="18" charset="0"/>
              </a:rPr>
              <a:t>Yachao</a:t>
            </a: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Zhang</a:t>
            </a:r>
            <a:endPar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AU"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100" b="1" i="0"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AGENDA</a:t>
            </a:r>
            <a:endParaRPr kumimoji="0" lang="en-AU" altLang="en-US" sz="500" b="0" i="0" u="none" strike="noStrike" cap="none" normalizeH="0" baseline="0" dirty="0">
              <a:ln>
                <a:noFill/>
              </a:ln>
              <a:solidFill>
                <a:schemeClr val="tx1"/>
              </a:solidFill>
              <a:effectLst/>
            </a:endParaRPr>
          </a:p>
        </p:txBody>
      </p:sp>
      <p:sp>
        <p:nvSpPr>
          <p:cNvPr id="10" name="Rectangle 9"/>
          <p:cNvSpPr/>
          <p:nvPr/>
        </p:nvSpPr>
        <p:spPr>
          <a:xfrm>
            <a:off x="2296193" y="4336842"/>
            <a:ext cx="4524719" cy="829945"/>
          </a:xfrm>
          <a:prstGeom prst="rect">
            <a:avLst/>
          </a:prstGeom>
        </p:spPr>
        <p:txBody>
          <a:bodyPr wrap="square">
            <a:spAutoFit/>
          </a:bodyPr>
          <a:lstStyle/>
          <a:p>
            <a:pPr lvl="0" defTabSz="914400" eaLnBrk="0" hangingPunct="0"/>
            <a:r>
              <a:rPr lang="en-AU" altLang="en-US" sz="1200" i="1" dirty="0">
                <a:latin typeface="Tw Cen MT" charset="0"/>
                <a:ea typeface="Calibri" panose="020F0502020204030204" pitchFamily="34" charset="0"/>
                <a:cs typeface="Times New Roman" panose="02020603050405020304" pitchFamily="18" charset="0"/>
              </a:rPr>
              <a:t>Next meeting date and time: 0</a:t>
            </a:r>
            <a:r>
              <a:rPr lang="en-US" altLang="en-AU" sz="1200" i="1" dirty="0">
                <a:latin typeface="Tw Cen MT" charset="0"/>
                <a:ea typeface="Calibri" panose="020F0502020204030204" pitchFamily="34" charset="0"/>
                <a:cs typeface="Times New Roman" panose="02020603050405020304" pitchFamily="18" charset="0"/>
              </a:rPr>
              <a:t>8</a:t>
            </a:r>
            <a:r>
              <a:rPr lang="en-AU" altLang="en-US" sz="1200" i="1" dirty="0">
                <a:latin typeface="Tw Cen MT" charset="0"/>
                <a:ea typeface="Calibri" panose="020F0502020204030204" pitchFamily="34" charset="0"/>
                <a:cs typeface="Times New Roman" panose="02020603050405020304" pitchFamily="18" charset="0"/>
              </a:rPr>
              <a:t>/04/2022</a:t>
            </a:r>
            <a:endParaRPr lang="en-AU" altLang="en-US" sz="1200" i="1" dirty="0">
              <a:latin typeface="Tw Cen MT" charset="0"/>
              <a:ea typeface="Calibri" panose="020F0502020204030204" pitchFamily="34" charset="0"/>
              <a:cs typeface="Times New Roman" panose="02020603050405020304" pitchFamily="18" charset="0"/>
            </a:endParaRPr>
          </a:p>
          <a:p>
            <a:pPr lvl="0" defTabSz="914400" eaLnBrk="0" hangingPunct="0"/>
            <a:r>
              <a:rPr lang="en-AU" altLang="en-US" sz="1200" i="1" dirty="0">
                <a:latin typeface="Tw Cen MT" charset="0"/>
                <a:cs typeface="Times New Roman" panose="02020603050405020304" pitchFamily="18" charset="0"/>
              </a:rPr>
              <a:t>Group member responsible for finalising/submitting minutes: </a:t>
            </a:r>
            <a:r>
              <a:rPr lang="en-US" altLang="en-AU" sz="1200" i="1" dirty="0">
                <a:latin typeface="Tw Cen MT" charset="0"/>
                <a:cs typeface="Times New Roman" panose="02020603050405020304" pitchFamily="18" charset="0"/>
              </a:rPr>
              <a:t>Yunshuo Zhang</a:t>
            </a:r>
            <a:endParaRPr lang="en-AU" altLang="en-US" sz="1200" i="1" dirty="0">
              <a:latin typeface="Tw Cen MT" charset="0"/>
              <a:cs typeface="Times New Roman" panose="02020603050405020304" pitchFamily="18" charset="0"/>
            </a:endParaRPr>
          </a:p>
          <a:p>
            <a:pPr lvl="0" defTabSz="914400" eaLnBrk="0" hangingPunct="0"/>
            <a:r>
              <a:rPr lang="en-AU" altLang="en-US" sz="1200" i="1" dirty="0">
                <a:solidFill>
                  <a:srgbClr val="FF0000"/>
                </a:solidFill>
                <a:latin typeface="Tw Cen MT" charset="0"/>
                <a:cs typeface="Times New Roman" panose="02020603050405020304" pitchFamily="18" charset="0"/>
              </a:rPr>
              <a:t>To be posted on the CANVAS Individual group website</a:t>
            </a:r>
            <a:endParaRPr lang="en-AU" altLang="en-US" sz="500"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0" dirty="0"/>
              <a:t>Action points from last week … …</a:t>
            </a:r>
            <a:endParaRPr lang="en-US" b="0" dirty="0"/>
          </a:p>
          <a:p>
            <a:pPr>
              <a:buFontTx/>
              <a:buChar char="-"/>
            </a:pPr>
            <a:r>
              <a:rPr lang="en-US" sz="1800" b="0" dirty="0"/>
              <a:t>Discuss and identify the topic study together</a:t>
            </a:r>
            <a:endParaRPr lang="en-US" sz="1800" b="0" dirty="0"/>
          </a:p>
          <a:p>
            <a:pPr>
              <a:buFontTx/>
              <a:buChar char="-"/>
            </a:pPr>
            <a:r>
              <a:rPr lang="en-US" sz="1800" b="0" dirty="0"/>
              <a:t>Data cleaning for the extra dataset</a:t>
            </a:r>
            <a:endParaRPr lang="en-US" sz="1800" b="0" dirty="0"/>
          </a:p>
          <a:p>
            <a:pPr>
              <a:buFontTx/>
              <a:buChar char="-"/>
            </a:pPr>
            <a:r>
              <a:rPr lang="en-US" sz="1800" b="0" dirty="0"/>
              <a:t>Initial data analysis</a:t>
            </a:r>
            <a:endParaRPr lang="en-US" sz="1800" b="0" dirty="0"/>
          </a:p>
          <a:p>
            <a:pPr>
              <a:buFontTx/>
              <a:buChar char="-"/>
            </a:pPr>
            <a:r>
              <a:rPr lang="en-US" sz="1800" b="0" dirty="0"/>
              <a:t>Draw maps and line charts of the first research question</a:t>
            </a:r>
            <a:endParaRPr lang="en-US" sz="1800" b="0" dirty="0"/>
          </a:p>
          <a:p>
            <a:pPr>
              <a:buFontTx/>
              <a:buChar char="-"/>
            </a:pPr>
            <a:r>
              <a:rPr lang="en-US" sz="1800" b="0" dirty="0"/>
              <a:t>Distance matrix</a:t>
            </a:r>
            <a:endParaRPr lang="en-US" sz="1800" b="0" dirty="0"/>
          </a:p>
          <a:p>
            <a:pPr>
              <a:buFontTx/>
              <a:buChar char="-"/>
            </a:pPr>
            <a:r>
              <a:rPr lang="en-US" sz="1800" b="0" dirty="0"/>
              <a:t>Shiny initially build and import code</a:t>
            </a:r>
            <a:endParaRPr lang="en-US" b="0" dirty="0"/>
          </a:p>
          <a:p>
            <a:r>
              <a:rPr lang="en-US" b="0" dirty="0"/>
              <a:t>Key progress over last week …</a:t>
            </a:r>
            <a:endParaRPr lang="en-US" b="0" dirty="0"/>
          </a:p>
          <a:p>
            <a:r>
              <a:rPr lang="en-US" sz="1800" b="0" dirty="0"/>
              <a:t>Redefine topic and research questions</a:t>
            </a:r>
            <a:endParaRPr lang="en-US" sz="1800" b="0" dirty="0"/>
          </a:p>
          <a:p>
            <a:r>
              <a:rPr lang="en-US" sz="1800" b="0" dirty="0"/>
              <a:t>Draw the number of total death in the world map</a:t>
            </a:r>
            <a:endParaRPr lang="en-US" sz="1800" b="0" dirty="0"/>
          </a:p>
          <a:p>
            <a:r>
              <a:rPr lang="en-US" sz="1800" b="0" dirty="0"/>
              <a:t>Initially data analysis of total deaths</a:t>
            </a:r>
            <a:endParaRPr lang="en-US" b="0" dirty="0"/>
          </a:p>
          <a:p>
            <a:endParaRPr lang="en-US" b="0" dirty="0"/>
          </a:p>
          <a:p>
            <a:endParaRPr lang="en-US" b="0" dirty="0"/>
          </a:p>
          <a:p>
            <a:endParaRPr lang="en-US" b="0" dirty="0"/>
          </a:p>
          <a:p>
            <a:endParaRPr lang="en-US" b="0" dirty="0"/>
          </a:p>
          <a:p>
            <a:endParaRPr lang="en-US" dirty="0"/>
          </a:p>
        </p:txBody>
      </p:sp>
      <p:sp>
        <p:nvSpPr>
          <p:cNvPr id="2" name="Title 1"/>
          <p:cNvSpPr>
            <a:spLocks noGrp="1"/>
          </p:cNvSpPr>
          <p:nvPr>
            <p:ph type="title"/>
          </p:nvPr>
        </p:nvSpPr>
        <p:spPr/>
        <p:txBody>
          <a:bodyPr/>
          <a:lstStyle/>
          <a:p>
            <a:r>
              <a:rPr lang="en-AU" dirty="0"/>
              <a:t>Progress and action points</a:t>
            </a:r>
            <a:endParaRPr lang="en-AU"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861625"/>
            <a:ext cx="8328025" cy="3575447"/>
          </a:xfrm>
        </p:spPr>
        <p:txBody>
          <a:bodyPr/>
          <a:lstStyle/>
          <a:p>
            <a:r>
              <a:rPr lang="en-US" dirty="0"/>
              <a:t>Illustrate progress in data generation or data collection by showing some initial data analysis of your data.</a:t>
            </a:r>
            <a:r>
              <a:rPr lang="en-US" b="0" dirty="0"/>
              <a:t> </a:t>
            </a:r>
            <a:endParaRPr lang="en-US" sz="1400" b="0" dirty="0"/>
          </a:p>
          <a:p>
            <a:pPr marL="0" indent="0">
              <a:buNone/>
            </a:pPr>
            <a:r>
              <a:rPr lang="en-US" sz="1400" b="0" dirty="0"/>
              <a:t>As you can see from the line chart, all the countries show an overall upward trend, there are three countries with the highest growth rates are the United States, India and Brazil, while the rest of the world is experiencing relatively flat growth rates. From January 2020 to April 2020, the stringency _index skyrocketed to nearly 100. Although all countries showed an overall slow decline trend from April 2020, all data showed that index had been in a state of drastic fluctuations and all the numbers are pretty much fixed between 30 and 85. What's special about this chart is that you can always cancel the country lines that don't interest you. Click on individual countries and the chart will not show their data.</a:t>
            </a:r>
            <a:endParaRPr lang="en-US" sz="1400" b="0" dirty="0"/>
          </a:p>
          <a:p>
            <a:pPr marL="0" indent="0">
              <a:buNone/>
            </a:pPr>
            <a:r>
              <a:rPr lang="en-US" sz="1400" b="0" dirty="0"/>
              <a:t>We intercepted the total number of cases and stringency index of different countries in 2021-12-31 and presented them on the world map. Through the images, we can find that on 2021-12-31, the number of cases in some regions and countries such as southern Africa, North America, and Europe is relatively high. In addition, the stringency index of some countries and regions in North America, South America, and Asia is higher.</a:t>
            </a:r>
            <a:endParaRPr lang="en-US" sz="1400" b="0" dirty="0"/>
          </a:p>
          <a:p>
            <a:pPr marL="0" indent="0">
              <a:buNone/>
            </a:pPr>
            <a:r>
              <a:rPr lang="en-US" altLang="zh-CN" sz="1400" b="0" dirty="0"/>
              <a:t>Also, we did the distance matrix to observe the similarity between countries.</a:t>
            </a:r>
            <a:r>
              <a:rPr lang="zh-CN" altLang="en-US" sz="1400" b="0" dirty="0"/>
              <a:t> </a:t>
            </a:r>
            <a:r>
              <a:rPr lang="en-US" altLang="zh-CN" sz="1400" b="0" dirty="0"/>
              <a:t>For the stringency index, based on the distance matrix, the stringency index of Japan and Czechia are quite different from Peru,</a:t>
            </a:r>
            <a:r>
              <a:rPr lang="zh-CN" altLang="en-US" sz="1400" b="0" dirty="0"/>
              <a:t> </a:t>
            </a:r>
            <a:r>
              <a:rPr lang="en-US" altLang="zh-CN" sz="1400" b="0" dirty="0"/>
              <a:t>Philippine， Argentina and India. Furthermore, the stringency index between United Kingdom, Brazil, Spain and United States are similar.</a:t>
            </a:r>
            <a:r>
              <a:rPr lang="zh-CN" altLang="en-US" sz="1400" b="0" dirty="0"/>
              <a:t> </a:t>
            </a:r>
            <a:r>
              <a:rPr lang="en-US" altLang="zh-CN" sz="1400" b="0" dirty="0"/>
              <a:t>For the total cases, United States are pretty different with other countries and the total cases are relatively higher than others.</a:t>
            </a:r>
            <a:endParaRPr lang="en-US" altLang="zh-CN" sz="1000" b="0" dirty="0"/>
          </a:p>
          <a:p>
            <a:pPr marL="0" indent="0">
              <a:buNone/>
            </a:pPr>
            <a:endParaRPr lang="en-US" sz="1400" b="0" dirty="0"/>
          </a:p>
        </p:txBody>
      </p:sp>
      <p:sp>
        <p:nvSpPr>
          <p:cNvPr id="2" name="Title 1"/>
          <p:cNvSpPr>
            <a:spLocks noGrp="1"/>
          </p:cNvSpPr>
          <p:nvPr>
            <p:ph type="title"/>
          </p:nvPr>
        </p:nvSpPr>
        <p:spPr/>
        <p:txBody>
          <a:bodyPr/>
          <a:lstStyle/>
          <a:p>
            <a:r>
              <a:rPr lang="en-US" dirty="0"/>
              <a:t>Developing the project – data</a:t>
            </a:r>
            <a:br>
              <a:rPr lang="en-US" dirty="0"/>
            </a:b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p:spPr>
        <p:txBody>
          <a:bodyPr/>
          <a:lstStyle/>
          <a:p>
            <a:r>
              <a:rPr lang="en-US" dirty="0"/>
              <a:t>Proposed analytics or proposed methods.</a:t>
            </a:r>
            <a:endParaRPr lang="zh-CN" altLang="en-US" b="0" dirty="0"/>
          </a:p>
          <a:p>
            <a:pPr marL="0" indent="0">
              <a:buNone/>
            </a:pPr>
            <a:r>
              <a:rPr lang="en-US" altLang="zh-CN" sz="1600" b="0" dirty="0"/>
              <a:t>1. Data visualization:</a:t>
            </a:r>
            <a:endParaRPr lang="en-US" altLang="zh-CN" sz="1600" b="0" dirty="0"/>
          </a:p>
          <a:p>
            <a:pPr marL="0" indent="0">
              <a:buNone/>
            </a:pPr>
            <a:r>
              <a:rPr lang="en-US" altLang="zh-CN" sz="1600" b="0" dirty="0"/>
              <a:t>world map: to show the distribution of the total cases and stringency index in selected countries</a:t>
            </a:r>
            <a:endParaRPr lang="en-US" altLang="zh-CN" sz="1600" b="0" dirty="0"/>
          </a:p>
          <a:p>
            <a:pPr marL="0" indent="0">
              <a:buNone/>
            </a:pPr>
            <a:r>
              <a:rPr lang="en-US" altLang="zh-CN" sz="1600" b="0" dirty="0"/>
              <a:t>Line chart: to show the change trend of </a:t>
            </a:r>
            <a:r>
              <a:rPr lang="en-US" altLang="zh-CN" sz="1600" b="0" dirty="0">
                <a:sym typeface="+mn-ea"/>
              </a:rPr>
              <a:t>the total cases and stringency index over time in selected countries.</a:t>
            </a:r>
            <a:endParaRPr lang="en-US" altLang="zh-CN" sz="1600" b="0" dirty="0">
              <a:sym typeface="+mn-ea"/>
            </a:endParaRPr>
          </a:p>
          <a:p>
            <a:pPr marL="0" indent="0">
              <a:buNone/>
            </a:pPr>
            <a:r>
              <a:rPr lang="en-US" altLang="zh-CN" sz="1600" b="0" dirty="0">
                <a:sym typeface="+mn-ea"/>
              </a:rPr>
              <a:t>2. Distance matrix:</a:t>
            </a:r>
            <a:endParaRPr lang="en-US" altLang="zh-CN" sz="1600" b="0" dirty="0">
              <a:sym typeface="+mn-ea"/>
            </a:endParaRPr>
          </a:p>
          <a:p>
            <a:pPr marL="0" indent="0">
              <a:buNone/>
            </a:pPr>
            <a:r>
              <a:rPr lang="en-US" altLang="zh-CN" sz="1600" b="0" dirty="0">
                <a:sym typeface="+mn-ea"/>
              </a:rPr>
              <a:t>to compute distance matrix between each country stringency index time series Perform hierarchical clustering using distance matrix to find countries with similar stringency index across time.</a:t>
            </a:r>
            <a:endParaRPr lang="en-US" altLang="zh-CN" sz="1600" b="0" dirty="0">
              <a:sym typeface="+mn-ea"/>
            </a:endParaRPr>
          </a:p>
          <a:p>
            <a:pPr marL="0" indent="0">
              <a:buNone/>
            </a:pPr>
            <a:r>
              <a:rPr lang="en-US" altLang="zh-CN" sz="1600" b="0" dirty="0">
                <a:sym typeface="+mn-ea"/>
              </a:rPr>
              <a:t>3.Transition analysis:</a:t>
            </a:r>
            <a:endParaRPr lang="en-US" altLang="zh-CN" sz="1600" b="0" dirty="0">
              <a:sym typeface="+mn-ea"/>
            </a:endParaRPr>
          </a:p>
          <a:p>
            <a:pPr marL="0" indent="0">
              <a:buNone/>
            </a:pPr>
            <a:r>
              <a:rPr lang="en-US" altLang="zh-CN" sz="1600" b="0" dirty="0">
                <a:sym typeface="+mn-ea"/>
              </a:rPr>
              <a:t>to see which country has the most significant change in its stringency index level between 2020 and 2021 and whether this change is  positive or negative</a:t>
            </a:r>
            <a:endParaRPr lang="en-US" altLang="zh-CN" sz="1600" b="0" dirty="0">
              <a:sym typeface="+mn-ea"/>
            </a:endParaRPr>
          </a:p>
          <a:p>
            <a:pPr marL="0" indent="0">
              <a:buNone/>
            </a:pPr>
            <a:r>
              <a:rPr lang="en-US" altLang="zh-CN" sz="1600" b="0" dirty="0">
                <a:sym typeface="+mn-ea"/>
              </a:rPr>
              <a:t>4. Shiny</a:t>
            </a:r>
            <a:endParaRPr lang="en-US" altLang="zh-CN" sz="1600" b="0" dirty="0">
              <a:sym typeface="+mn-ea"/>
            </a:endParaRPr>
          </a:p>
          <a:p>
            <a:pPr marL="0" indent="0">
              <a:buNone/>
            </a:pPr>
            <a:endParaRPr lang="en-US" altLang="zh-CN" sz="1600" b="0" dirty="0">
              <a:sym typeface="+mn-ea"/>
            </a:endParaRPr>
          </a:p>
          <a:p>
            <a:pPr marL="0" indent="0">
              <a:buNone/>
            </a:pPr>
            <a:endParaRPr lang="en-US" altLang="zh-CN" sz="1600" b="0" dirty="0"/>
          </a:p>
        </p:txBody>
      </p:sp>
      <p:sp>
        <p:nvSpPr>
          <p:cNvPr id="2" name="Title 1"/>
          <p:cNvSpPr>
            <a:spLocks noGrp="1"/>
          </p:cNvSpPr>
          <p:nvPr>
            <p:ph type="title"/>
          </p:nvPr>
        </p:nvSpPr>
        <p:spPr>
          <a:xfrm>
            <a:off x="358775" y="376238"/>
            <a:ext cx="8426450" cy="485387"/>
          </a:xfrm>
        </p:spPr>
        <p:txBody>
          <a:bodyPr/>
          <a:lstStyle/>
          <a:p>
            <a:r>
              <a:rPr lang="en-US" dirty="0"/>
              <a:t>Developing the project – methods</a:t>
            </a:r>
            <a:br>
              <a:rPr lang="en-US" dirty="0"/>
            </a:b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Developing the project – </a:t>
            </a:r>
            <a:r>
              <a:rPr lang="en-AU"/>
              <a:t>initial evaluation </a:t>
            </a:r>
            <a:endParaRPr lang="en-AU" dirty="0"/>
          </a:p>
        </p:txBody>
      </p:sp>
      <p:pic>
        <p:nvPicPr>
          <p:cNvPr id="7" name="图片 6"/>
          <p:cNvPicPr>
            <a:picLocks noChangeAspect="1"/>
          </p:cNvPicPr>
          <p:nvPr/>
        </p:nvPicPr>
        <p:blipFill>
          <a:blip r:embed="rId1"/>
          <a:stretch>
            <a:fillRect/>
          </a:stretch>
        </p:blipFill>
        <p:spPr>
          <a:xfrm>
            <a:off x="1870961" y="892810"/>
            <a:ext cx="5650718" cy="42506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Developing the project – </a:t>
            </a:r>
            <a:r>
              <a:rPr lang="en-AU"/>
              <a:t>initial evaluation </a:t>
            </a:r>
            <a:endParaRPr lang="en-AU" dirty="0"/>
          </a:p>
        </p:txBody>
      </p:sp>
      <p:pic>
        <p:nvPicPr>
          <p:cNvPr id="4" name="图片 3"/>
          <p:cNvPicPr>
            <a:picLocks noChangeAspect="1"/>
          </p:cNvPicPr>
          <p:nvPr/>
        </p:nvPicPr>
        <p:blipFill>
          <a:blip r:embed="rId1"/>
          <a:stretch>
            <a:fillRect/>
          </a:stretch>
        </p:blipFill>
        <p:spPr>
          <a:xfrm>
            <a:off x="1524259" y="810249"/>
            <a:ext cx="5808896" cy="39570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Developing the project – </a:t>
            </a:r>
            <a:r>
              <a:rPr lang="en-AU"/>
              <a:t>initial evaluation </a:t>
            </a:r>
            <a:endParaRPr lang="en-AU" dirty="0"/>
          </a:p>
        </p:txBody>
      </p:sp>
      <p:pic>
        <p:nvPicPr>
          <p:cNvPr id="4" name="图片 3" descr="图表, 折线图&#10;&#10;描述已自动生成"/>
          <p:cNvPicPr>
            <a:picLocks noChangeAspect="1"/>
          </p:cNvPicPr>
          <p:nvPr/>
        </p:nvPicPr>
        <p:blipFill>
          <a:blip r:embed="rId1"/>
          <a:stretch>
            <a:fillRect/>
          </a:stretch>
        </p:blipFill>
        <p:spPr>
          <a:xfrm>
            <a:off x="1535623" y="861625"/>
            <a:ext cx="5775943" cy="390563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Developing the project – </a:t>
            </a:r>
            <a:r>
              <a:rPr lang="en-AU"/>
              <a:t>initial evaluation </a:t>
            </a:r>
            <a:endParaRPr lang="en-AU" dirty="0"/>
          </a:p>
        </p:txBody>
      </p:sp>
      <p:pic>
        <p:nvPicPr>
          <p:cNvPr id="5" name="图片 4" descr="图表&#10;&#10;描述已自动生成"/>
          <p:cNvPicPr>
            <a:picLocks noChangeAspect="1"/>
          </p:cNvPicPr>
          <p:nvPr/>
        </p:nvPicPr>
        <p:blipFill>
          <a:blip r:embed="rId1"/>
          <a:stretch>
            <a:fillRect/>
          </a:stretch>
        </p:blipFill>
        <p:spPr>
          <a:xfrm>
            <a:off x="1953365" y="861625"/>
            <a:ext cx="6079590" cy="389437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Developing the project – </a:t>
            </a:r>
            <a:r>
              <a:rPr lang="en-AU" altLang="zh-CN"/>
              <a:t>initial evaluation </a:t>
            </a:r>
            <a:endParaRPr kumimoji="1" lang="zh-CN" altLang="en-US" dirty="0"/>
          </a:p>
        </p:txBody>
      </p:sp>
      <p:pic>
        <p:nvPicPr>
          <p:cNvPr id="3" name="图片 2"/>
          <p:cNvPicPr>
            <a:picLocks noChangeAspect="1"/>
          </p:cNvPicPr>
          <p:nvPr/>
        </p:nvPicPr>
        <p:blipFill>
          <a:blip r:embed="rId1"/>
          <a:stretch>
            <a:fillRect/>
          </a:stretch>
        </p:blipFill>
        <p:spPr>
          <a:xfrm>
            <a:off x="100021" y="1002890"/>
            <a:ext cx="4722159" cy="3234813"/>
          </a:xfrm>
          <a:prstGeom prst="rect">
            <a:avLst/>
          </a:prstGeom>
        </p:spPr>
      </p:pic>
      <p:pic>
        <p:nvPicPr>
          <p:cNvPr id="6" name="图片 5"/>
          <p:cNvPicPr>
            <a:picLocks noChangeAspect="1"/>
          </p:cNvPicPr>
          <p:nvPr/>
        </p:nvPicPr>
        <p:blipFill>
          <a:blip r:embed="rId2"/>
          <a:stretch>
            <a:fillRect/>
          </a:stretch>
        </p:blipFill>
        <p:spPr>
          <a:xfrm>
            <a:off x="4572000" y="1326772"/>
            <a:ext cx="4497318" cy="30521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0" dirty="0"/>
              <a:t>Action points from last week … …</a:t>
            </a:r>
            <a:endParaRPr lang="en-US" b="0" dirty="0"/>
          </a:p>
          <a:p>
            <a:r>
              <a:rPr lang="en-US" b="0" dirty="0"/>
              <a:t>…</a:t>
            </a:r>
            <a:endParaRPr lang="en-US" b="0" dirty="0"/>
          </a:p>
          <a:p>
            <a:r>
              <a:rPr lang="en-US" b="0" dirty="0"/>
              <a:t>…</a:t>
            </a:r>
            <a:endParaRPr lang="en-US" b="0" dirty="0"/>
          </a:p>
          <a:p>
            <a:pPr marL="0" indent="0">
              <a:buNone/>
            </a:pPr>
            <a:endParaRPr lang="en-US" b="0" dirty="0"/>
          </a:p>
          <a:p>
            <a:r>
              <a:rPr lang="en-US" b="0" dirty="0"/>
              <a:t>Key progress over last week …</a:t>
            </a:r>
            <a:endParaRPr lang="en-US" b="0" dirty="0"/>
          </a:p>
          <a:p>
            <a:r>
              <a:rPr lang="en-US" b="0" dirty="0"/>
              <a:t>…</a:t>
            </a:r>
            <a:endParaRPr lang="en-US" b="0" dirty="0"/>
          </a:p>
          <a:p>
            <a:r>
              <a:rPr lang="en-US" b="0" dirty="0"/>
              <a:t>…</a:t>
            </a:r>
            <a:endParaRPr lang="en-US" b="0" dirty="0"/>
          </a:p>
          <a:p>
            <a:endParaRPr lang="en-US" b="0" dirty="0"/>
          </a:p>
          <a:p>
            <a:endParaRPr lang="en-US" b="0" dirty="0"/>
          </a:p>
          <a:p>
            <a:endParaRPr lang="en-US" b="0" dirty="0"/>
          </a:p>
          <a:p>
            <a:endParaRPr lang="en-US" b="0" dirty="0"/>
          </a:p>
          <a:p>
            <a:endParaRPr lang="en-US" dirty="0"/>
          </a:p>
        </p:txBody>
      </p:sp>
      <p:sp>
        <p:nvSpPr>
          <p:cNvPr id="2" name="Title 1"/>
          <p:cNvSpPr>
            <a:spLocks noGrp="1"/>
          </p:cNvSpPr>
          <p:nvPr>
            <p:ph type="title"/>
          </p:nvPr>
        </p:nvSpPr>
        <p:spPr/>
        <p:txBody>
          <a:bodyPr/>
          <a:lstStyle/>
          <a:p>
            <a:r>
              <a:rPr lang="en-AU" dirty="0"/>
              <a:t>Progress and action points </a:t>
            </a:r>
            <a:r>
              <a:rPr lang="en-US" sz="1600" b="0" dirty="0"/>
              <a:t>(not required for the first meeting)</a:t>
            </a:r>
            <a:br>
              <a:rPr lang="en-US" b="0" dirty="0"/>
            </a:br>
            <a:endParaRPr lang="en-AU" dirty="0"/>
          </a:p>
        </p:txBody>
      </p:sp>
      <p:sp>
        <p:nvSpPr>
          <p:cNvPr id="3" name="Text Placeholder 2"/>
          <p:cNvSpPr txBox="1"/>
          <p:nvPr/>
        </p:nvSpPr>
        <p:spPr bwMode="auto">
          <a:xfrm>
            <a:off x="358775" y="1090063"/>
            <a:ext cx="3963817" cy="3299057"/>
          </a:xfrm>
          <a:prstGeom prst="rect">
            <a:avLst/>
          </a:prstGeom>
          <a:noFill/>
          <a:ln>
            <a:noFill/>
          </a:ln>
        </p:spPr>
        <p:txBody>
          <a:bodyPr vert="horz" wrap="square" lIns="91440" tIns="45720" rIns="91440" bIns="45720" numCol="1" anchor="t" anchorCtr="0" compatLnSpc="1"/>
          <a:lstStyle>
            <a:lvl1pPr marL="257175" indent="-257175" algn="l" defTabSz="342900" rtl="0" eaLnBrk="1" fontAlgn="base" hangingPunct="1">
              <a:spcBef>
                <a:spcPct val="20000"/>
              </a:spcBef>
              <a:spcAft>
                <a:spcPct val="0"/>
              </a:spcAft>
              <a:buFont typeface="Lucida Grande" panose="020B0600040502020204" charset="0"/>
              <a:buChar char="–"/>
              <a:defRPr sz="2400" b="1" kern="1200">
                <a:solidFill>
                  <a:schemeClr val="tx1"/>
                </a:solidFill>
                <a:latin typeface="Tw Cen MT"/>
                <a:ea typeface="MS PGothic" panose="020B0600070205080204" charset="-128"/>
                <a:cs typeface="Tw Cen MT"/>
              </a:defRPr>
            </a:lvl1pPr>
            <a:lvl2pPr marL="557530" indent="-21463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Tw Cen MT"/>
                <a:ea typeface="MS PGothic" panose="020B0600070205080204" charset="-128"/>
                <a:cs typeface="Tw Cen MT"/>
              </a:defRPr>
            </a:lvl2pPr>
            <a:lvl3pPr marL="8572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Tw Cen MT"/>
                <a:ea typeface="MS PGothic" panose="020B0600070205080204" charset="-128"/>
                <a:cs typeface="Tw Cen MT"/>
              </a:defRPr>
            </a:lvl3pPr>
            <a:lvl4pPr marL="12001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Tw Cen MT"/>
                <a:ea typeface="MS PGothic" panose="020B0600070205080204" charset="-128"/>
                <a:cs typeface="Tw Cen MT"/>
              </a:defRPr>
            </a:lvl4pPr>
            <a:lvl5pPr marL="15430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Tw Cen MT"/>
                <a:ea typeface="MS PGothic" panose="020B0600070205080204" charset="-128"/>
                <a:cs typeface="Tw Cen MT"/>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endParaRPr lang="en-US" sz="1800"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Developing the project – </a:t>
            </a:r>
            <a:r>
              <a:rPr lang="en-AU" altLang="zh-CN"/>
              <a:t>initial evaluation </a:t>
            </a:r>
            <a:endParaRPr kumimoji="1" lang="zh-CN" altLang="en-US" dirty="0"/>
          </a:p>
        </p:txBody>
      </p:sp>
      <p:pic>
        <p:nvPicPr>
          <p:cNvPr id="3" name="图片 2" descr="图表, 直方图&#10;&#10;描述已自动生成"/>
          <p:cNvPicPr>
            <a:picLocks noChangeAspect="1"/>
          </p:cNvPicPr>
          <p:nvPr/>
        </p:nvPicPr>
        <p:blipFill>
          <a:blip r:embed="rId1"/>
          <a:stretch>
            <a:fillRect/>
          </a:stretch>
        </p:blipFill>
        <p:spPr>
          <a:xfrm>
            <a:off x="191627" y="1248697"/>
            <a:ext cx="4469462" cy="2959509"/>
          </a:xfrm>
          <a:prstGeom prst="rect">
            <a:avLst/>
          </a:prstGeom>
        </p:spPr>
      </p:pic>
      <p:pic>
        <p:nvPicPr>
          <p:cNvPr id="6" name="图片 5"/>
          <p:cNvPicPr>
            <a:picLocks noChangeAspect="1"/>
          </p:cNvPicPr>
          <p:nvPr/>
        </p:nvPicPr>
        <p:blipFill>
          <a:blip r:embed="rId2"/>
          <a:stretch>
            <a:fillRect/>
          </a:stretch>
        </p:blipFill>
        <p:spPr>
          <a:xfrm>
            <a:off x="4458929" y="1415845"/>
            <a:ext cx="4685071" cy="292816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Meeting minutes</a:t>
            </a:r>
            <a:endParaRPr lang="en-AU" dirty="0"/>
          </a:p>
        </p:txBody>
      </p:sp>
      <p:graphicFrame>
        <p:nvGraphicFramePr>
          <p:cNvPr id="8" name="Table 7"/>
          <p:cNvGraphicFramePr>
            <a:graphicFrameLocks noGrp="1"/>
          </p:cNvGraphicFramePr>
          <p:nvPr>
            <p:custDataLst>
              <p:tags r:id="rId1"/>
            </p:custDataLst>
          </p:nvPr>
        </p:nvGraphicFramePr>
        <p:xfrm>
          <a:off x="358775" y="1390945"/>
          <a:ext cx="8518715" cy="2952381"/>
        </p:xfrm>
        <a:graphic>
          <a:graphicData uri="http://schemas.openxmlformats.org/drawingml/2006/table">
            <a:tbl>
              <a:tblPr firstRow="1" firstCol="1" bandRow="1">
                <a:tableStyleId>{5C22544A-7EE6-4342-B048-85BDC9FD1C3A}</a:tableStyleId>
              </a:tblPr>
              <a:tblGrid>
                <a:gridCol w="1373987"/>
                <a:gridCol w="2534438"/>
                <a:gridCol w="4610290"/>
              </a:tblGrid>
              <a:tr h="564619">
                <a:tc>
                  <a:txBody>
                    <a:bodyPr/>
                    <a:lstStyle/>
                    <a:p>
                      <a:pPr algn="ctr">
                        <a:lnSpc>
                          <a:spcPct val="107000"/>
                        </a:lnSpc>
                        <a:spcAft>
                          <a:spcPts val="0"/>
                        </a:spcAft>
                      </a:pPr>
                      <a:r>
                        <a:rPr lang="en-AU" sz="1600" dirty="0">
                          <a:effectLst/>
                        </a:rPr>
                        <a:t>Item</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Discussion</a:t>
                      </a:r>
                      <a:endParaRPr lang="en-AU" sz="1600" dirty="0">
                        <a:effectLst/>
                      </a:endParaRPr>
                    </a:p>
                    <a:p>
                      <a:pPr algn="ctr">
                        <a:lnSpc>
                          <a:spcPct val="107000"/>
                        </a:lnSpc>
                        <a:spcAft>
                          <a:spcPts val="0"/>
                        </a:spcAft>
                      </a:pPr>
                      <a:r>
                        <a:rPr lang="en-AU" sz="1100" dirty="0">
                          <a:effectLst/>
                          <a:latin typeface="Tw Cen MT" charset="0"/>
                          <a:ea typeface="Calibri" panose="020F0502020204030204" pitchFamily="34" charset="0"/>
                          <a:cs typeface="Times New Roman" panose="02020603050405020304" pitchFamily="18" charset="0"/>
                        </a:rPr>
                        <a:t>(you can refer to previous slides)</a:t>
                      </a:r>
                      <a:endParaRPr lang="en-AU" sz="11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Actions (who) – action points for next week</a:t>
                      </a:r>
                      <a:endParaRPr lang="en-AU" sz="1600" dirty="0">
                        <a:effectLst/>
                      </a:endParaRPr>
                    </a:p>
                  </a:txBody>
                  <a:tcPr marL="81331" marR="81331" marT="0" marB="0" anchor="ctr"/>
                </a:tc>
              </a:tr>
              <a:tr h="474426">
                <a:tc>
                  <a:txBody>
                    <a:bodyPr/>
                    <a:lstStyle/>
                    <a:p>
                      <a:pPr>
                        <a:lnSpc>
                          <a:spcPct val="107000"/>
                        </a:lnSpc>
                      </a:pPr>
                      <a:r>
                        <a:rPr lang="en-AU" sz="1000" dirty="0">
                          <a:effectLst/>
                          <a:latin typeface="Calibri" panose="020F0502020204030204" pitchFamily="34" charset="0"/>
                          <a:cs typeface="Times New Roman" panose="02020603050405020304" pitchFamily="18" charset="0"/>
                        </a:rPr>
                        <a:t>Observe the distribution and trend</a:t>
                      </a:r>
                      <a:endParaRPr 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AU" sz="1000" dirty="0">
                          <a:effectLst/>
                          <a:latin typeface="Calibri" panose="020F0502020204030204" pitchFamily="34" charset="0"/>
                          <a:cs typeface="Times New Roman" panose="02020603050405020304" pitchFamily="18" charset="0"/>
                        </a:rPr>
                        <a:t>Draw maps and line charts of the government response stringency index, total cases, international travel controls, school closing.</a:t>
                      </a:r>
                      <a:endParaRPr 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AU" sz="1000" dirty="0">
                          <a:effectLst/>
                          <a:latin typeface="Calibri" panose="020F0502020204030204" pitchFamily="34" charset="0"/>
                          <a:cs typeface="Times New Roman" panose="02020603050405020304" pitchFamily="18" charset="0"/>
                        </a:rPr>
                        <a:t>Further discussion of the charts and re-draw the maps of </a:t>
                      </a:r>
                      <a:r>
                        <a:rPr lang="en-AU" altLang="zh-CN" sz="1000" dirty="0">
                          <a:effectLst/>
                          <a:latin typeface="Calibri" panose="020F0502020204030204" pitchFamily="34" charset="0"/>
                          <a:cs typeface="Times New Roman" panose="02020603050405020304" pitchFamily="18" charset="0"/>
                        </a:rPr>
                        <a:t>international travel controls and school closing</a:t>
                      </a:r>
                      <a:endParaRPr lang="en-AU" sz="1000" dirty="0">
                        <a:effectLst/>
                        <a:latin typeface="Calibri" panose="020F0502020204030204" pitchFamily="34" charset="0"/>
                        <a:cs typeface="Times New Roman" panose="02020603050405020304" pitchFamily="18" charset="0"/>
                      </a:endParaRPr>
                    </a:p>
                    <a:p>
                      <a:pPr marL="0" marR="0" lvl="0" indent="0" algn="l" defTabSz="342900" rtl="0" eaLnBrk="1" fontAlgn="auto" latinLnBrk="0" hangingPunct="1">
                        <a:lnSpc>
                          <a:spcPct val="107000"/>
                        </a:lnSpc>
                        <a:spcBef>
                          <a:spcPts val="0"/>
                        </a:spcBef>
                        <a:spcAft>
                          <a:spcPts val="0"/>
                        </a:spcAft>
                        <a:buClrTx/>
                        <a:buSzTx/>
                        <a:buFontTx/>
                        <a:buNone/>
                        <a:defRPr/>
                      </a:pPr>
                      <a:r>
                        <a:rPr lang="en-US" altLang="en-AU"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rPr>
                        <a:t>- </a:t>
                      </a:r>
                      <a:r>
                        <a:rPr lang="en-AU" altLang="en-US"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rPr>
                        <a:t>Katherine </a:t>
                      </a:r>
                      <a:r>
                        <a:rPr lang="en-US" altLang="en-AU"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rPr>
                        <a:t>An, </a:t>
                      </a:r>
                      <a:r>
                        <a:rPr lang="en-US" altLang="en-AU" sz="1000" i="1" dirty="0" err="1">
                          <a:ln>
                            <a:noFill/>
                          </a:ln>
                          <a:solidFill>
                            <a:schemeClr val="tx1"/>
                          </a:solidFill>
                          <a:effectLst/>
                          <a:latin typeface="Tw Cen MT" charset="0"/>
                          <a:ea typeface="Calibri" panose="020F0502020204030204" pitchFamily="34" charset="0"/>
                          <a:cs typeface="Times New Roman" panose="02020603050405020304" pitchFamily="18" charset="0"/>
                          <a:sym typeface="+mn-ea"/>
                        </a:rPr>
                        <a:t>Yachao</a:t>
                      </a:r>
                      <a:r>
                        <a:rPr lang="en-US" altLang="en-AU"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rPr>
                        <a:t> Zhang</a:t>
                      </a:r>
                      <a:endParaRPr lang="en-US" altLang="en-AU"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endParaRPr>
                    </a:p>
                  </a:txBody>
                  <a:tcPr marL="81331" marR="81331" marT="0" marB="0" anchor="b"/>
                </a:tc>
              </a:tr>
              <a:tr h="474426">
                <a:tc>
                  <a:txBody>
                    <a:bodyPr/>
                    <a:lstStyle/>
                    <a:p>
                      <a:pPr marL="0" algn="l" defTabSz="342900" rtl="0" eaLnBrk="1" latinLnBrk="0" hangingPunct="1">
                        <a:lnSpc>
                          <a:spcPct val="107000"/>
                        </a:lnSpc>
                      </a:pPr>
                      <a:r>
                        <a:rPr lang="en-GB" altLang="zh-CN" sz="1000" b="1" kern="1200" dirty="0">
                          <a:solidFill>
                            <a:schemeClr val="lt1"/>
                          </a:solidFill>
                          <a:effectLst/>
                          <a:latin typeface="Calibri" panose="020F0502020204030204" pitchFamily="34" charset="0"/>
                          <a:ea typeface="+mn-ea"/>
                          <a:cs typeface="Times New Roman" panose="02020603050405020304" pitchFamily="18" charset="0"/>
                          <a:sym typeface="+mn-ea"/>
                        </a:rPr>
                        <a:t>Similarity between countries and transition analysis</a:t>
                      </a:r>
                      <a:endParaRPr lang="en-AU" sz="1000" b="1" kern="1200" dirty="0">
                        <a:solidFill>
                          <a:schemeClr val="lt1"/>
                        </a:solidFill>
                        <a:effectLst/>
                        <a:latin typeface="Calibri" panose="020F0502020204030204" pitchFamily="34" charset="0"/>
                        <a:ea typeface="+mn-ea"/>
                        <a:cs typeface="Times New Roman" panose="02020603050405020304" pitchFamily="18" charset="0"/>
                      </a:endParaRPr>
                    </a:p>
                  </a:txBody>
                  <a:tcPr marL="81331" marR="81331" marT="0" marB="0" anchor="b"/>
                </a:tc>
                <a:tc>
                  <a:txBody>
                    <a:bodyPr/>
                    <a:lstStyle/>
                    <a:p>
                      <a:pPr>
                        <a:lnSpc>
                          <a:spcPct val="107000"/>
                        </a:lnSpc>
                      </a:pPr>
                      <a:r>
                        <a:rPr lang="en-US" altLang="zh-CN" sz="1000" b="0" dirty="0">
                          <a:sym typeface="+mn-ea"/>
                        </a:rPr>
                        <a:t>Perform hierarchical clustering using distance matrix.</a:t>
                      </a:r>
                      <a:endParaRPr 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AU" sz="1000" dirty="0">
                          <a:effectLst/>
                          <a:latin typeface="Calibri" panose="020F0502020204030204" pitchFamily="34" charset="0"/>
                          <a:cs typeface="Times New Roman" panose="02020603050405020304" pitchFamily="18" charset="0"/>
                        </a:rPr>
                        <a:t>Further analysed the information </a:t>
                      </a:r>
                      <a:endParaRPr lang="en-AU" sz="1000" dirty="0">
                        <a:effectLst/>
                        <a:latin typeface="Calibri" panose="020F0502020204030204" pitchFamily="34" charset="0"/>
                        <a:cs typeface="Times New Roman" panose="02020603050405020304" pitchFamily="18" charset="0"/>
                      </a:endParaRPr>
                    </a:p>
                    <a:p>
                      <a:pPr>
                        <a:lnSpc>
                          <a:spcPct val="107000"/>
                        </a:lnSpc>
                      </a:pPr>
                      <a:r>
                        <a:rPr lang="en-US" altLang="en-AU" sz="1000" dirty="0">
                          <a:effectLst/>
                          <a:latin typeface="Calibri" panose="020F0502020204030204" pitchFamily="34" charset="0"/>
                          <a:cs typeface="Times New Roman" panose="02020603050405020304" pitchFamily="18" charset="0"/>
                        </a:rPr>
                        <a:t>-- </a:t>
                      </a:r>
                      <a:r>
                        <a:rPr lang="en-US" altLang="en-AU" sz="1000" dirty="0" err="1">
                          <a:effectLst/>
                          <a:latin typeface="Calibri" panose="020F0502020204030204" pitchFamily="34" charset="0"/>
                          <a:cs typeface="Times New Roman" panose="02020603050405020304" pitchFamily="18" charset="0"/>
                        </a:rPr>
                        <a:t>Yunshuo</a:t>
                      </a:r>
                      <a:r>
                        <a:rPr lang="en-US" altLang="en-AU" sz="1000" dirty="0">
                          <a:effectLst/>
                          <a:latin typeface="Calibri" panose="020F0502020204030204" pitchFamily="34" charset="0"/>
                          <a:cs typeface="Times New Roman" panose="02020603050405020304" pitchFamily="18" charset="0"/>
                        </a:rPr>
                        <a:t> Zhang, Kang Fu</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r>
              <a:tr h="474980">
                <a:tc>
                  <a:txBody>
                    <a:bodyPr/>
                    <a:lstStyle/>
                    <a:p>
                      <a:pPr>
                        <a:lnSpc>
                          <a:spcPct val="107000"/>
                        </a:lnSpc>
                      </a:pPr>
                      <a:r>
                        <a:rPr lang="en-AU" sz="1000" dirty="0">
                          <a:effectLst/>
                          <a:latin typeface="Calibri" panose="020F0502020204030204" pitchFamily="34" charset="0"/>
                          <a:cs typeface="Times New Roman" panose="02020603050405020304" pitchFamily="18" charset="0"/>
                        </a:rPr>
                        <a:t>Determine the target audience</a:t>
                      </a:r>
                      <a:endParaRPr 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AU" sz="1000" dirty="0">
                          <a:effectLst/>
                          <a:latin typeface="Calibri" panose="020F0502020204030204" pitchFamily="34" charset="0"/>
                          <a:cs typeface="Times New Roman" panose="02020603050405020304" pitchFamily="18" charset="0"/>
                        </a:rPr>
                        <a:t>Determine the final target audience</a:t>
                      </a:r>
                      <a:endParaRPr 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marL="0" marR="0" lvl="0" indent="0" algn="l" defTabSz="342900" rtl="0" eaLnBrk="1" fontAlgn="auto" latinLnBrk="0" hangingPunct="1">
                        <a:lnSpc>
                          <a:spcPct val="107000"/>
                        </a:lnSpc>
                        <a:spcBef>
                          <a:spcPts val="0"/>
                        </a:spcBef>
                        <a:spcAft>
                          <a:spcPts val="0"/>
                        </a:spcAft>
                        <a:buClrTx/>
                        <a:buSzTx/>
                        <a:buFontTx/>
                        <a:buNone/>
                        <a:defRPr/>
                      </a:pPr>
                      <a:r>
                        <a:rPr lang="en-US" altLang="en-AU" sz="1000" dirty="0">
                          <a:effectLst/>
                          <a:latin typeface="Calibri" panose="020F0502020204030204" pitchFamily="34" charset="0"/>
                          <a:cs typeface="Times New Roman" panose="02020603050405020304" pitchFamily="18" charset="0"/>
                        </a:rPr>
                        <a:t>-- </a:t>
                      </a:r>
                      <a:r>
                        <a:rPr lang="en-AU" altLang="en-US"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rPr>
                        <a:t>Katherine </a:t>
                      </a:r>
                      <a:r>
                        <a:rPr lang="en-US" altLang="en-AU"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rPr>
                        <a:t>An, </a:t>
                      </a:r>
                      <a:r>
                        <a:rPr lang="en-US" altLang="en-AU" sz="1000" i="1" dirty="0" err="1">
                          <a:ln>
                            <a:noFill/>
                          </a:ln>
                          <a:solidFill>
                            <a:schemeClr val="tx1"/>
                          </a:solidFill>
                          <a:effectLst/>
                          <a:latin typeface="Tw Cen MT" charset="0"/>
                          <a:ea typeface="Calibri" panose="020F0502020204030204" pitchFamily="34" charset="0"/>
                          <a:cs typeface="Times New Roman" panose="02020603050405020304" pitchFamily="18" charset="0"/>
                          <a:sym typeface="+mn-ea"/>
                        </a:rPr>
                        <a:t>Yachao</a:t>
                      </a:r>
                      <a:r>
                        <a:rPr lang="en-US" altLang="en-AU"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rPr>
                        <a:t> Zhang, </a:t>
                      </a:r>
                      <a:r>
                        <a:rPr lang="en-US" altLang="en-AU" sz="1000" dirty="0" err="1">
                          <a:effectLst/>
                          <a:latin typeface="Calibri" panose="020F0502020204030204" pitchFamily="34" charset="0"/>
                          <a:cs typeface="Times New Roman" panose="02020603050405020304" pitchFamily="18" charset="0"/>
                        </a:rPr>
                        <a:t>Yunshuo</a:t>
                      </a:r>
                      <a:r>
                        <a:rPr lang="en-US" altLang="en-AU" sz="1000" dirty="0">
                          <a:effectLst/>
                          <a:latin typeface="Calibri" panose="020F0502020204030204" pitchFamily="34" charset="0"/>
                          <a:cs typeface="Times New Roman" panose="02020603050405020304" pitchFamily="18" charset="0"/>
                        </a:rPr>
                        <a:t> Zhang, </a:t>
                      </a:r>
                      <a:r>
                        <a:rPr lang="en-AU" altLang="zh-CN" sz="1000" dirty="0" err="1">
                          <a:effectLst/>
                          <a:latin typeface="Calibri" panose="020F0502020204030204" pitchFamily="34" charset="0"/>
                          <a:cs typeface="Times New Roman" panose="02020603050405020304" pitchFamily="18" charset="0"/>
                        </a:rPr>
                        <a:t>Yuxuan</a:t>
                      </a:r>
                      <a:r>
                        <a:rPr lang="en-AU" altLang="zh-CN" sz="1000" dirty="0">
                          <a:effectLst/>
                          <a:latin typeface="Calibri" panose="020F0502020204030204" pitchFamily="34" charset="0"/>
                          <a:cs typeface="Times New Roman" panose="02020603050405020304" pitchFamily="18" charset="0"/>
                        </a:rPr>
                        <a:t> Qin, Kang Fu</a:t>
                      </a:r>
                      <a:endParaRPr lang="en-US" altLang="en-AU" sz="1000" i="1" dirty="0">
                        <a:ln>
                          <a:noFill/>
                        </a:ln>
                        <a:solidFill>
                          <a:schemeClr val="tx1"/>
                        </a:solidFill>
                        <a:effectLst/>
                        <a:latin typeface="Tw Cen MT" charset="0"/>
                        <a:ea typeface="Calibri" panose="020F0502020204030204" pitchFamily="34" charset="0"/>
                        <a:cs typeface="Times New Roman" panose="02020603050405020304" pitchFamily="18" charset="0"/>
                        <a:sym typeface="+mn-ea"/>
                      </a:endParaRPr>
                    </a:p>
                    <a:p>
                      <a:pPr>
                        <a:lnSpc>
                          <a:spcPct val="107000"/>
                        </a:lnSpc>
                      </a:pPr>
                      <a:r>
                        <a:rPr lang="en-US" altLang="en-AU" sz="1000" dirty="0">
                          <a:effectLst/>
                          <a:latin typeface="Calibri" panose="020F0502020204030204" pitchFamily="34" charset="0"/>
                          <a:cs typeface="Times New Roman" panose="02020603050405020304" pitchFamily="18" charset="0"/>
                        </a:rPr>
                        <a:t> </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AU" sz="1000" dirty="0">
                          <a:effectLst/>
                          <a:latin typeface="Calibri" panose="020F0502020204030204" pitchFamily="34" charset="0"/>
                          <a:cs typeface="Times New Roman" panose="02020603050405020304" pitchFamily="18" charset="0"/>
                        </a:rPr>
                        <a:t>Shiny</a:t>
                      </a:r>
                      <a:endParaRPr 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AU" sz="1000" dirty="0">
                          <a:effectLst/>
                          <a:latin typeface="Calibri" panose="020F0502020204030204" pitchFamily="34" charset="0"/>
                          <a:cs typeface="Times New Roman" panose="02020603050405020304" pitchFamily="18" charset="0"/>
                        </a:rPr>
                        <a:t>Initially build Shiny and import data and code.</a:t>
                      </a:r>
                      <a:endParaRPr 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AU" sz="1000" dirty="0">
                          <a:effectLst/>
                          <a:latin typeface="Calibri" panose="020F0502020204030204" pitchFamily="34" charset="0"/>
                          <a:cs typeface="Times New Roman" panose="02020603050405020304" pitchFamily="18" charset="0"/>
                        </a:rPr>
                        <a:t>Further build Shiny and connect with the result of research questions.</a:t>
                      </a:r>
                      <a:endParaRPr lang="en-AU" sz="1000" dirty="0">
                        <a:effectLst/>
                        <a:latin typeface="Calibri" panose="020F0502020204030204" pitchFamily="34" charset="0"/>
                        <a:cs typeface="Times New Roman" panose="02020603050405020304" pitchFamily="18" charset="0"/>
                      </a:endParaRPr>
                    </a:p>
                    <a:p>
                      <a:pPr>
                        <a:lnSpc>
                          <a:spcPct val="107000"/>
                        </a:lnSpc>
                      </a:pPr>
                      <a:r>
                        <a:rPr lang="en-AU" sz="1000" dirty="0">
                          <a:effectLst/>
                          <a:latin typeface="Calibri" panose="020F0502020204030204" pitchFamily="34" charset="0"/>
                          <a:cs typeface="Times New Roman" panose="02020603050405020304" pitchFamily="18" charset="0"/>
                        </a:rPr>
                        <a:t>-- </a:t>
                      </a:r>
                      <a:r>
                        <a:rPr lang="en-AU" sz="1000" dirty="0" err="1">
                          <a:effectLst/>
                          <a:latin typeface="Calibri" panose="020F0502020204030204" pitchFamily="34" charset="0"/>
                          <a:cs typeface="Times New Roman" panose="02020603050405020304" pitchFamily="18" charset="0"/>
                        </a:rPr>
                        <a:t>Yuxuan</a:t>
                      </a:r>
                      <a:r>
                        <a:rPr lang="en-AU" sz="1000" dirty="0">
                          <a:effectLst/>
                          <a:latin typeface="Calibri" panose="020F0502020204030204" pitchFamily="34" charset="0"/>
                          <a:cs typeface="Times New Roman" panose="02020603050405020304" pitchFamily="18" charset="0"/>
                        </a:rPr>
                        <a:t> Qin</a:t>
                      </a:r>
                      <a:endParaRPr lang="en-AU" sz="1000" dirty="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endParaRPr 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endParaRPr 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r>
            </a:tbl>
          </a:graphicData>
        </a:graphic>
      </p:graphicFrame>
      <p:sp>
        <p:nvSpPr>
          <p:cNvPr id="9" name="Rectangle 2"/>
          <p:cNvSpPr>
            <a:spLocks noChangeArrowheads="1"/>
          </p:cNvSpPr>
          <p:nvPr/>
        </p:nvSpPr>
        <p:spPr bwMode="auto">
          <a:xfrm>
            <a:off x="266510" y="749552"/>
            <a:ext cx="5275109"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Date and time of meeting: </a:t>
            </a:r>
            <a:r>
              <a:rPr lang="en-AU" altLang="en-US" sz="1100" i="1" dirty="0">
                <a:latin typeface="Tw Cen MT" charset="0"/>
                <a:ea typeface="Calibri" panose="020F0502020204030204" pitchFamily="34" charset="0"/>
                <a:cs typeface="Times New Roman" panose="02020603050405020304" pitchFamily="18" charset="0"/>
              </a:rPr>
              <a:t>24</a:t>
            </a: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/04/2022 </a:t>
            </a:r>
            <a:endPar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endParaRPr>
          </a:p>
          <a:p>
            <a:pPr defTabSz="914400" eaLnBrk="0" hangingPunct="0"/>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Team members present: </a:t>
            </a:r>
            <a:r>
              <a:rPr lang="en-AU" altLang="en-US" sz="1100" i="1" dirty="0" err="1">
                <a:latin typeface="Tw Cen MT" charset="0"/>
                <a:ea typeface="Calibri" panose="020F0502020204030204" pitchFamily="34" charset="0"/>
                <a:cs typeface="Times New Roman" panose="02020603050405020304" pitchFamily="18" charset="0"/>
              </a:rPr>
              <a:t>Yunshun</a:t>
            </a:r>
            <a:r>
              <a:rPr lang="en-AU" altLang="en-US" sz="1100" i="1" dirty="0">
                <a:latin typeface="Tw Cen MT" charset="0"/>
                <a:ea typeface="Calibri" panose="020F0502020204030204" pitchFamily="34" charset="0"/>
                <a:cs typeface="Times New Roman" panose="02020603050405020304" pitchFamily="18" charset="0"/>
              </a:rPr>
              <a:t> Zhang, Kang Fu, </a:t>
            </a:r>
            <a:r>
              <a:rPr lang="en-AU" altLang="en-US" sz="1100" i="1" dirty="0" err="1">
                <a:latin typeface="Tw Cen MT" charset="0"/>
                <a:ea typeface="Calibri" panose="020F0502020204030204" pitchFamily="34" charset="0"/>
                <a:cs typeface="Times New Roman" panose="02020603050405020304" pitchFamily="18" charset="0"/>
              </a:rPr>
              <a:t>Yuxuan</a:t>
            </a:r>
            <a:r>
              <a:rPr lang="en-AU" altLang="en-US" sz="1100" i="1" dirty="0">
                <a:latin typeface="Tw Cen MT" charset="0"/>
                <a:ea typeface="Calibri" panose="020F0502020204030204" pitchFamily="34" charset="0"/>
                <a:cs typeface="Times New Roman" panose="02020603050405020304" pitchFamily="18" charset="0"/>
              </a:rPr>
              <a:t> Qin, Katherine An, </a:t>
            </a:r>
            <a:r>
              <a:rPr lang="en-AU" altLang="en-US" sz="1100" i="1" dirty="0" err="1">
                <a:latin typeface="Tw Cen MT" charset="0"/>
                <a:ea typeface="Calibri" panose="020F0502020204030204" pitchFamily="34" charset="0"/>
                <a:cs typeface="Times New Roman" panose="02020603050405020304" pitchFamily="18" charset="0"/>
              </a:rPr>
              <a:t>Yachao</a:t>
            </a:r>
            <a:r>
              <a:rPr lang="en-AU" altLang="en-US" sz="1100" i="1" dirty="0">
                <a:latin typeface="Tw Cen MT" charset="0"/>
                <a:ea typeface="Calibri" panose="020F0502020204030204" pitchFamily="34" charset="0"/>
                <a:cs typeface="Times New Roman" panose="02020603050405020304" pitchFamily="18" charset="0"/>
              </a:rPr>
              <a:t> Zhang</a:t>
            </a:r>
            <a:endPar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AU"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100" b="1" i="0"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AGENDA</a:t>
            </a:r>
            <a:endParaRPr kumimoji="0" lang="en-AU" altLang="en-US" sz="500" b="0" i="0" u="none" strike="noStrike" cap="none" normalizeH="0" baseline="0" dirty="0">
              <a:ln>
                <a:noFill/>
              </a:ln>
              <a:solidFill>
                <a:schemeClr val="tx1"/>
              </a:solidFill>
              <a:effectLst/>
            </a:endParaRPr>
          </a:p>
        </p:txBody>
      </p:sp>
      <p:sp>
        <p:nvSpPr>
          <p:cNvPr id="10" name="Rectangle 9"/>
          <p:cNvSpPr/>
          <p:nvPr/>
        </p:nvSpPr>
        <p:spPr>
          <a:xfrm>
            <a:off x="1949377" y="4505650"/>
            <a:ext cx="4952868" cy="646331"/>
          </a:xfrm>
          <a:prstGeom prst="rect">
            <a:avLst/>
          </a:prstGeom>
        </p:spPr>
        <p:txBody>
          <a:bodyPr wrap="square">
            <a:spAutoFit/>
          </a:bodyPr>
          <a:lstStyle/>
          <a:p>
            <a:pPr lvl="0" defTabSz="914400" eaLnBrk="0" hangingPunct="0"/>
            <a:r>
              <a:rPr lang="en-AU" altLang="en-US" sz="1200" i="1" dirty="0">
                <a:latin typeface="Tw Cen MT" charset="0"/>
                <a:ea typeface="Calibri" panose="020F0502020204030204" pitchFamily="34" charset="0"/>
                <a:cs typeface="Times New Roman" panose="02020603050405020304" pitchFamily="18" charset="0"/>
              </a:rPr>
              <a:t>Next meeting date and time: 26/04/2022</a:t>
            </a:r>
            <a:endParaRPr lang="en-AU" altLang="en-US" sz="1200" i="1" dirty="0">
              <a:latin typeface="Tw Cen MT" charset="0"/>
              <a:ea typeface="Calibri" panose="020F0502020204030204" pitchFamily="34" charset="0"/>
              <a:cs typeface="Times New Roman" panose="02020603050405020304" pitchFamily="18" charset="0"/>
            </a:endParaRPr>
          </a:p>
          <a:p>
            <a:pPr lvl="0" defTabSz="914400" eaLnBrk="0" hangingPunct="0"/>
            <a:r>
              <a:rPr lang="en-AU" altLang="en-US" sz="1200" i="1" dirty="0">
                <a:latin typeface="Tw Cen MT" charset="0"/>
                <a:cs typeface="Times New Roman" panose="02020603050405020304" pitchFamily="18" charset="0"/>
              </a:rPr>
              <a:t>Group member responsible for finalising/submitting minutes: Katherine An</a:t>
            </a:r>
            <a:endParaRPr lang="en-AU" altLang="en-US" sz="1200" i="1" dirty="0">
              <a:latin typeface="Tw Cen MT" charset="0"/>
              <a:cs typeface="Times New Roman" panose="02020603050405020304" pitchFamily="18" charset="0"/>
            </a:endParaRPr>
          </a:p>
          <a:p>
            <a:pPr lvl="0" defTabSz="914400" eaLnBrk="0" hangingPunct="0"/>
            <a:r>
              <a:rPr lang="en-AU" altLang="en-US" sz="1200" i="1" dirty="0">
                <a:solidFill>
                  <a:srgbClr val="FF0000"/>
                </a:solidFill>
                <a:latin typeface="Tw Cen MT" charset="0"/>
                <a:cs typeface="Times New Roman" panose="02020603050405020304" pitchFamily="18" charset="0"/>
              </a:rPr>
              <a:t>To be posted on the CANVAS Individual group website</a:t>
            </a:r>
            <a:endParaRPr lang="en-AU" altLang="en-US" sz="500"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0" dirty="0"/>
              <a:t>Action points from last week … …</a:t>
            </a:r>
            <a:endParaRPr lang="en-US" b="0" dirty="0"/>
          </a:p>
          <a:p>
            <a:r>
              <a:rPr lang="en-US" sz="1600" b="0" dirty="0"/>
              <a:t>discuss a more suitable topic and question</a:t>
            </a:r>
            <a:endParaRPr lang="en-US" sz="1600" b="0" dirty="0"/>
          </a:p>
          <a:p>
            <a:r>
              <a:rPr lang="en-US" sz="1600" b="0" dirty="0"/>
              <a:t>data clean</a:t>
            </a:r>
            <a:endParaRPr lang="en-US" sz="1600" b="0" dirty="0"/>
          </a:p>
          <a:p>
            <a:r>
              <a:rPr lang="en-US" sz="1600" b="0" dirty="0"/>
              <a:t>generate relationsihp figure, lag map, hierarchical clustering,FD and line chart</a:t>
            </a:r>
            <a:endParaRPr lang="en-US" sz="1600" b="0" dirty="0"/>
          </a:p>
          <a:p>
            <a:r>
              <a:rPr lang="en-US" b="0" dirty="0"/>
              <a:t>Key progress over last week …</a:t>
            </a:r>
            <a:endParaRPr lang="en-US" b="0" dirty="0"/>
          </a:p>
          <a:p>
            <a:r>
              <a:rPr lang="en-US" sz="1600" b="0" dirty="0">
                <a:sym typeface="+mn-ea"/>
              </a:rPr>
              <a:t>fix the topic, research questions and audiance</a:t>
            </a:r>
            <a:endParaRPr lang="en-US" sz="1600" b="0" dirty="0"/>
          </a:p>
          <a:p>
            <a:r>
              <a:rPr lang="en-US" sz="1600" b="0" dirty="0"/>
              <a:t>draw the scatter plot to see the relationship between new cases and total cases</a:t>
            </a:r>
            <a:endParaRPr lang="en-US" sz="1600" b="0" dirty="0"/>
          </a:p>
          <a:p>
            <a:r>
              <a:rPr lang="en-US" sz="1600" b="0" dirty="0"/>
              <a:t>draw the lag map of stringency index and new cases smoothed</a:t>
            </a:r>
            <a:endParaRPr lang="en-US" sz="1600" b="0" dirty="0"/>
          </a:p>
          <a:p>
            <a:r>
              <a:rPr lang="en-US" sz="1600" b="0" dirty="0"/>
              <a:t>use the </a:t>
            </a:r>
            <a:r>
              <a:rPr lang="en-US" sz="1600" b="0" dirty="0">
                <a:sym typeface="+mn-ea"/>
              </a:rPr>
              <a:t>hierarchical clustering to divide the countries into groups and draw the line chart of stringency index and new cases smoothed</a:t>
            </a:r>
            <a:endParaRPr lang="en-US" sz="1600" b="0" dirty="0">
              <a:sym typeface="+mn-ea"/>
            </a:endParaRPr>
          </a:p>
          <a:p>
            <a:r>
              <a:rPr lang="en-US" sz="1600" b="0" dirty="0">
                <a:sym typeface="+mn-ea"/>
              </a:rPr>
              <a:t>find the first difference</a:t>
            </a:r>
            <a:endParaRPr lang="en-US" sz="1600" b="0" dirty="0"/>
          </a:p>
          <a:p>
            <a:endParaRPr lang="en-US" b="0" dirty="0"/>
          </a:p>
          <a:p>
            <a:endParaRPr lang="en-US" b="0" dirty="0"/>
          </a:p>
          <a:p>
            <a:endParaRPr lang="en-US" b="0" dirty="0"/>
          </a:p>
          <a:p>
            <a:endParaRPr lang="en-US" b="0" dirty="0"/>
          </a:p>
          <a:p>
            <a:endParaRPr lang="en-US" dirty="0"/>
          </a:p>
        </p:txBody>
      </p:sp>
      <p:sp>
        <p:nvSpPr>
          <p:cNvPr id="2" name="Title 1"/>
          <p:cNvSpPr>
            <a:spLocks noGrp="1"/>
          </p:cNvSpPr>
          <p:nvPr>
            <p:ph type="title"/>
          </p:nvPr>
        </p:nvSpPr>
        <p:spPr/>
        <p:txBody>
          <a:bodyPr/>
          <a:lstStyle/>
          <a:p>
            <a:r>
              <a:rPr lang="en-AU" dirty="0"/>
              <a:t>Progress and action points</a:t>
            </a:r>
            <a:endParaRPr lang="en-AU"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49885" y="1026795"/>
            <a:ext cx="8714105" cy="3575685"/>
          </a:xfrm>
        </p:spPr>
        <p:txBody>
          <a:bodyPr/>
          <a:lstStyle/>
          <a:p>
            <a:pPr marL="0" indent="0">
              <a:buNone/>
            </a:pPr>
            <a:r>
              <a:rPr lang="en-US" sz="2000" dirty="0"/>
              <a:t>Project: </a:t>
            </a:r>
            <a:r>
              <a:rPr sz="2000" dirty="0"/>
              <a:t>find out if government responses to covid is effective</a:t>
            </a:r>
            <a:endParaRPr sz="2000" dirty="0"/>
          </a:p>
          <a:p>
            <a:r>
              <a:rPr lang="en-GB" altLang="zh-CN" sz="1600" b="0" dirty="0"/>
              <a:t>Question 1: </a:t>
            </a:r>
            <a:r>
              <a:rPr sz="1600" b="0" dirty="0">
                <a:sym typeface="+mn-ea"/>
              </a:rPr>
              <a:t>Identify the top 20 countries with the most total cases as our research object.</a:t>
            </a:r>
            <a:endParaRPr sz="1600" b="0" dirty="0">
              <a:sym typeface="+mn-ea"/>
            </a:endParaRPr>
          </a:p>
          <a:p>
            <a:r>
              <a:rPr lang="en-GB" altLang="zh-CN" sz="1600" b="0" dirty="0"/>
              <a:t>Question </a:t>
            </a:r>
            <a:r>
              <a:rPr lang="en-GB" altLang="zh-CN" sz="1600" b="0" dirty="0">
                <a:sym typeface="+mn-ea"/>
              </a:rPr>
              <a:t>2</a:t>
            </a:r>
            <a:r>
              <a:rPr lang="en-GB" altLang="zh-CN" sz="1600" b="0" dirty="0"/>
              <a:t>: find out if change in government response will affect number of new cases</a:t>
            </a:r>
            <a:endParaRPr lang="en-GB" altLang="zh-CN" sz="1600" b="0" dirty="0"/>
          </a:p>
          <a:p>
            <a:r>
              <a:rPr lang="en-GB" altLang="zh-CN" sz="1600" b="0" dirty="0"/>
              <a:t>Question </a:t>
            </a:r>
            <a:r>
              <a:rPr lang="en-US" altLang="en-GB" sz="1600" b="0" dirty="0"/>
              <a:t>3</a:t>
            </a:r>
            <a:r>
              <a:rPr lang="en-GB" altLang="zh-CN" sz="1600" b="0" dirty="0"/>
              <a:t>: How long does the policy take to work(find out the lag between the government index increase and the new cases decrease.</a:t>
            </a:r>
            <a:endParaRPr b="0" dirty="0"/>
          </a:p>
        </p:txBody>
      </p:sp>
      <p:sp>
        <p:nvSpPr>
          <p:cNvPr id="2" name="Title 1"/>
          <p:cNvSpPr>
            <a:spLocks noGrp="1"/>
          </p:cNvSpPr>
          <p:nvPr>
            <p:ph type="title"/>
          </p:nvPr>
        </p:nvSpPr>
        <p:spPr>
          <a:xfrm>
            <a:off x="80010" y="304165"/>
            <a:ext cx="8983980" cy="485140"/>
          </a:xfrm>
        </p:spPr>
        <p:txBody>
          <a:bodyPr/>
          <a:lstStyle/>
          <a:p>
            <a:r>
              <a:rPr lang="en-AU" sz="2400" dirty="0"/>
              <a:t>Define your project – What is your question/product</a:t>
            </a:r>
            <a:endParaRPr lang="en-AU"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95" y="88900"/>
            <a:ext cx="8596630" cy="485140"/>
          </a:xfrm>
        </p:spPr>
        <p:txBody>
          <a:bodyPr/>
          <a:lstStyle/>
          <a:p>
            <a:r>
              <a:rPr lang="en-AU" sz="2400" dirty="0"/>
              <a:t>Define your project – who is your target audience</a:t>
            </a:r>
            <a:endParaRPr lang="en-AU" sz="2400" dirty="0"/>
          </a:p>
        </p:txBody>
      </p:sp>
      <p:graphicFrame>
        <p:nvGraphicFramePr>
          <p:cNvPr id="8" name="Table 7"/>
          <p:cNvGraphicFramePr>
            <a:graphicFrameLocks noGrp="1"/>
          </p:cNvGraphicFramePr>
          <p:nvPr>
            <p:custDataLst>
              <p:tags r:id="rId1"/>
            </p:custDataLst>
          </p:nvPr>
        </p:nvGraphicFramePr>
        <p:xfrm>
          <a:off x="312642" y="1676769"/>
          <a:ext cx="8518715" cy="2010116"/>
        </p:xfrm>
        <a:graphic>
          <a:graphicData uri="http://schemas.openxmlformats.org/drawingml/2006/table">
            <a:tbl>
              <a:tblPr firstRow="1" firstCol="1" bandRow="1">
                <a:tableStyleId>{5C22544A-7EE6-4342-B048-85BDC9FD1C3A}</a:tableStyleId>
              </a:tblPr>
              <a:tblGrid>
                <a:gridCol w="2069115"/>
                <a:gridCol w="3112776"/>
                <a:gridCol w="3336824"/>
              </a:tblGrid>
              <a:tr h="700174">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Target audience</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Characteristics of target audience</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How does it impact your project</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r>
              <a:tr h="704476">
                <a:tc>
                  <a:txBody>
                    <a:bodyPr/>
                    <a:lstStyle/>
                    <a:p>
                      <a:pPr marL="0" algn="l" defTabSz="342900" rtl="0" eaLnBrk="1" latinLnBrk="0" hangingPunct="1">
                        <a:lnSpc>
                          <a:spcPct val="107000"/>
                        </a:lnSpc>
                      </a:pPr>
                      <a:r>
                        <a:rPr lang="en-AU" sz="1350" b="0" i="0" u="none" strike="noStrike" kern="1200" dirty="0">
                          <a:solidFill>
                            <a:schemeClr val="bg1"/>
                          </a:solidFill>
                          <a:effectLst/>
                          <a:latin typeface="+mn-lt"/>
                          <a:ea typeface="+mn-ea"/>
                          <a:cs typeface="+mn-cs"/>
                        </a:rPr>
                        <a:t>policy-making organizations in countries with serious epidemic and researchers who manage policies during the epidemic</a:t>
                      </a:r>
                      <a:endParaRPr lang="en-AU" sz="1350" b="0" i="0" u="none" strike="noStrike" kern="1200" dirty="0">
                        <a:solidFill>
                          <a:schemeClr val="bg1"/>
                        </a:solidFill>
                        <a:effectLst/>
                        <a:latin typeface="+mn-lt"/>
                        <a:ea typeface="+mn-ea"/>
                        <a:cs typeface="+mn-cs"/>
                      </a:endParaRPr>
                    </a:p>
                  </a:txBody>
                  <a:tcPr marL="81331" marR="81331" marT="0" marB="0" anchor="ctr"/>
                </a:tc>
                <a:tc>
                  <a:txBody>
                    <a:bodyPr/>
                    <a:lstStyle/>
                    <a:p>
                      <a:pPr rtl="0"/>
                      <a:r>
                        <a:rPr lang="en-GB" altLang="zh-CN" sz="1350" b="0" i="0" u="none" strike="noStrike" kern="1200" dirty="0">
                          <a:solidFill>
                            <a:schemeClr val="dk1"/>
                          </a:solidFill>
                          <a:effectLst/>
                          <a:latin typeface="+mn-lt"/>
                          <a:ea typeface="+mn-ea"/>
                          <a:cs typeface="+mn-cs"/>
                        </a:rPr>
                        <a:t>They are key people responsible for policy formulation and research</a:t>
                      </a:r>
                      <a:endParaRPr lang="en-GB" altLang="zh-CN" sz="1350" b="0" i="0" u="none" strike="noStrike" kern="1200" dirty="0">
                        <a:solidFill>
                          <a:schemeClr val="dk1"/>
                        </a:solidFill>
                        <a:effectLst/>
                        <a:latin typeface="+mn-lt"/>
                        <a:ea typeface="+mn-ea"/>
                        <a:cs typeface="+mn-cs"/>
                      </a:endParaRPr>
                    </a:p>
                  </a:txBody>
                  <a:tcPr marL="81331" marR="81331" marT="0" marB="0" anchor="ctr"/>
                </a:tc>
                <a:tc>
                  <a:txBody>
                    <a:bodyPr/>
                    <a:lstStyle/>
                    <a:p>
                      <a:pPr marL="0" algn="l" defTabSz="342900" rtl="0" eaLnBrk="1" latinLnBrk="0" hangingPunct="1">
                        <a:lnSpc>
                          <a:spcPct val="107000"/>
                        </a:lnSpc>
                      </a:pPr>
                      <a:r>
                        <a:rPr lang="en-GB" altLang="zh-CN" sz="1350" b="0" i="0" u="none" strike="noStrike" kern="1200" dirty="0">
                          <a:solidFill>
                            <a:schemeClr val="dk1"/>
                          </a:solidFill>
                          <a:effectLst/>
                          <a:latin typeface="+mn-lt"/>
                          <a:ea typeface="+mn-ea"/>
                          <a:cs typeface="+mn-cs"/>
                        </a:rPr>
                        <a:t>The increase and decrease of restrictive items in their policies have a great impact on the increase of cases</a:t>
                      </a:r>
                      <a:endParaRPr lang="en-GB" altLang="zh-CN" sz="1350" b="0" i="0" u="none" strike="noStrike" kern="1200" dirty="0">
                        <a:solidFill>
                          <a:schemeClr val="dk1"/>
                        </a:solidFill>
                        <a:effectLst/>
                        <a:latin typeface="+mn-lt"/>
                        <a:ea typeface="+mn-ea"/>
                        <a:cs typeface="+mn-cs"/>
                      </a:endParaRPr>
                    </a:p>
                  </a:txBody>
                  <a:tcPr marL="81331" marR="81331" marT="0" marB="0" anchor="ctr"/>
                </a:tc>
              </a:tr>
            </a:tbl>
          </a:graphicData>
        </a:graphic>
      </p:graphicFrame>
      <p:sp>
        <p:nvSpPr>
          <p:cNvPr id="5" name="TextBox 4"/>
          <p:cNvSpPr txBox="1"/>
          <p:nvPr/>
        </p:nvSpPr>
        <p:spPr>
          <a:xfrm>
            <a:off x="287531" y="474910"/>
            <a:ext cx="8099781" cy="830997"/>
          </a:xfrm>
          <a:prstGeom prst="rect">
            <a:avLst/>
          </a:prstGeom>
          <a:noFill/>
        </p:spPr>
        <p:txBody>
          <a:bodyPr wrap="none" rtlCol="0">
            <a:spAutoFit/>
          </a:bodyPr>
          <a:lstStyle/>
          <a:p>
            <a:r>
              <a:rPr lang="en-US" sz="1600" dirty="0"/>
              <a:t>Explore different types of target audience and its relationship to your project and select </a:t>
            </a:r>
            <a:endParaRPr lang="en-US" sz="1600" dirty="0"/>
          </a:p>
          <a:p>
            <a:r>
              <a:rPr lang="en-US" sz="1600" dirty="0"/>
              <a:t>the most appropriate.</a:t>
            </a:r>
            <a:endParaRPr lang="en-US" sz="1600" dirty="0"/>
          </a:p>
          <a:p>
            <a:pPr marL="285750" indent="-285750">
              <a:buFont typeface="Arial" panose="020B0604020202020204" pitchFamily="34" charset="0"/>
              <a:buChar char="•"/>
            </a:pP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 Schematic of the Project overview</a:t>
            </a:r>
            <a:endParaRPr lang="en-US" dirty="0"/>
          </a:p>
        </p:txBody>
      </p:sp>
      <p:pic>
        <p:nvPicPr>
          <p:cNvPr id="4" name="图片 3"/>
          <p:cNvPicPr>
            <a:picLocks noChangeAspect="1"/>
          </p:cNvPicPr>
          <p:nvPr/>
        </p:nvPicPr>
        <p:blipFill>
          <a:blip r:embed="rId1"/>
          <a:stretch>
            <a:fillRect/>
          </a:stretch>
        </p:blipFill>
        <p:spPr>
          <a:xfrm>
            <a:off x="633095" y="1395730"/>
            <a:ext cx="7663815" cy="30079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 Schematic of the Project overview</a:t>
            </a:r>
            <a:endParaRPr lang="en-US" dirty="0"/>
          </a:p>
        </p:txBody>
      </p:sp>
      <p:pic>
        <p:nvPicPr>
          <p:cNvPr id="2" name="图片 1"/>
          <p:cNvPicPr>
            <a:picLocks noChangeAspect="1"/>
          </p:cNvPicPr>
          <p:nvPr/>
        </p:nvPicPr>
        <p:blipFill>
          <a:blip r:embed="rId1"/>
          <a:srcRect r="11220" b="28729"/>
          <a:stretch>
            <a:fillRect/>
          </a:stretch>
        </p:blipFill>
        <p:spPr>
          <a:xfrm>
            <a:off x="1196340" y="1409065"/>
            <a:ext cx="7132320" cy="31413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 Schematic of the Project overview</a:t>
            </a:r>
            <a:endParaRPr lang="en-US" dirty="0"/>
          </a:p>
        </p:txBody>
      </p:sp>
      <p:pic>
        <p:nvPicPr>
          <p:cNvPr id="5" name="图片 4"/>
          <p:cNvPicPr>
            <a:picLocks noChangeAspect="1"/>
          </p:cNvPicPr>
          <p:nvPr/>
        </p:nvPicPr>
        <p:blipFill>
          <a:blip r:embed="rId1"/>
          <a:srcRect b="26624"/>
          <a:stretch>
            <a:fillRect/>
          </a:stretch>
        </p:blipFill>
        <p:spPr>
          <a:xfrm>
            <a:off x="1140460" y="1467485"/>
            <a:ext cx="6998335" cy="27895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 Schematic of the Project overview</a:t>
            </a:r>
            <a:endParaRPr lang="en-US" dirty="0"/>
          </a:p>
        </p:txBody>
      </p:sp>
      <p:pic>
        <p:nvPicPr>
          <p:cNvPr id="5" name="图片 4"/>
          <p:cNvPicPr>
            <a:picLocks noChangeAspect="1"/>
          </p:cNvPicPr>
          <p:nvPr/>
        </p:nvPicPr>
        <p:blipFill>
          <a:blip r:embed="rId1"/>
          <a:stretch>
            <a:fillRect/>
          </a:stretch>
        </p:blipFill>
        <p:spPr>
          <a:xfrm>
            <a:off x="1567180" y="1221105"/>
            <a:ext cx="6377940" cy="35128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8775" y="941070"/>
            <a:ext cx="8785225" cy="3575685"/>
          </a:xfrm>
        </p:spPr>
        <p:txBody>
          <a:bodyPr/>
          <a:lstStyle/>
          <a:p>
            <a:r>
              <a:rPr lang="en-US" sz="1600" b="0" dirty="0"/>
              <a:t>Results 1:</a:t>
            </a:r>
            <a:endParaRPr lang="en-US" sz="1600" b="0" dirty="0"/>
          </a:p>
          <a:p>
            <a:r>
              <a:rPr lang="en-US" sz="1400" b="0" dirty="0"/>
              <a:t>General trend:</a:t>
            </a:r>
            <a:endParaRPr lang="en-US" sz="1400" b="0" dirty="0"/>
          </a:p>
          <a:p>
            <a:r>
              <a:rPr lang="en-US" sz="1400" b="0" dirty="0"/>
              <a:t>The general trend obtained by scatter plot is that the stringency index increases with the increase of new cases, and the total death and total cases decrease with the increase of the government strictness index</a:t>
            </a:r>
            <a:endParaRPr lang="en-US" sz="1400" b="0" dirty="0"/>
          </a:p>
          <a:p>
            <a:r>
              <a:rPr lang="en-US" sz="1400" b="0" dirty="0"/>
              <a:t>Results 2: First of all, through the line chart of stringency_index of various countries, it can be seen that most countries have a relatively high state control and fluctuate up and down to varying degrees. Most countries already have a lower level of control in early 2022 than before, though it is likely to rise as new cases increase. As can be seen from the line chart of new cases in most countries, the range of new cases in some countries is smaller by comparison, and the range of new cases fluctuates from January 2022 onwards. Some countries continue to increase on a small scale. But in two countries (India and the US) the change is more pronounced.</a:t>
            </a:r>
            <a:endParaRPr lang="en-US" sz="1400" b="0" dirty="0"/>
          </a:p>
          <a:p>
            <a:r>
              <a:rPr lang="en-US" sz="1400" b="0" dirty="0"/>
              <a:t>Results 3:</a:t>
            </a:r>
            <a:endParaRPr lang="en-US" sz="1400" b="0" dirty="0"/>
          </a:p>
          <a:p>
            <a:r>
              <a:rPr lang="en-GB" altLang="zh-CN" sz="1400" b="0" dirty="0"/>
              <a:t>From the map, we can find that the lag time in Russia, India, Colombia, and Ukraine are relatively large, indicating that the time interval between the increase in the stringency index and the decrease in the number of new cases smoothed in these countries is relatively long. Though the results, it is found that the policies may have effects on decreasing the new cases smoothed</a:t>
            </a:r>
            <a:r>
              <a:rPr lang="en-GB" altLang="zh-CN" sz="1400" b="0"/>
              <a:t>, but it </a:t>
            </a:r>
            <a:r>
              <a:rPr lang="en-GB" altLang="zh-CN" sz="1400" b="0" dirty="0"/>
              <a:t>may takes more time in these countries for new cases smoothed to begin to decline.</a:t>
            </a:r>
            <a:endParaRPr lang="en-US" sz="2000" b="0" dirty="0"/>
          </a:p>
          <a:p>
            <a:endParaRPr lang="en-US" sz="2000" b="0" dirty="0"/>
          </a:p>
        </p:txBody>
      </p:sp>
      <p:sp>
        <p:nvSpPr>
          <p:cNvPr id="3" name="Title 2"/>
          <p:cNvSpPr>
            <a:spLocks noGrp="1"/>
          </p:cNvSpPr>
          <p:nvPr>
            <p:ph type="title"/>
          </p:nvPr>
        </p:nvSpPr>
        <p:spPr>
          <a:xfrm>
            <a:off x="358775" y="138748"/>
            <a:ext cx="8426450" cy="485387"/>
          </a:xfrm>
        </p:spPr>
        <p:txBody>
          <a:bodyPr/>
          <a:lstStyle/>
          <a:p>
            <a:r>
              <a:rPr lang="en-US" dirty="0"/>
              <a:t>Key results or message from the project / analysis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940435"/>
            <a:ext cx="9144000" cy="3198495"/>
          </a:xfrm>
        </p:spPr>
        <p:txBody>
          <a:bodyPr/>
          <a:lstStyle/>
          <a:p>
            <a:pPr marL="0" indent="0">
              <a:buNone/>
            </a:pPr>
            <a:r>
              <a:rPr lang="en-US" sz="2000" dirty="0"/>
              <a:t>Project: A dashboard to call on the elderly to rationally vaccinated</a:t>
            </a:r>
            <a:endParaRPr lang="en-US" sz="2000" dirty="0"/>
          </a:p>
          <a:p>
            <a:r>
              <a:rPr lang="en-GB" altLang="zh-CN" sz="2000" dirty="0"/>
              <a:t>Question 1</a:t>
            </a:r>
            <a:r>
              <a:rPr lang="en-GB" altLang="zh-CN" sz="2000" b="0" dirty="0"/>
              <a:t>: Is there a relationship between age and mortality caused by covid?</a:t>
            </a:r>
            <a:endParaRPr lang="en-GB" altLang="zh-CN" sz="2000" b="0" dirty="0"/>
          </a:p>
          <a:p>
            <a:r>
              <a:rPr lang="en-GB" altLang="zh-CN" sz="2000" dirty="0"/>
              <a:t>Question 2</a:t>
            </a:r>
            <a:r>
              <a:rPr lang="en-GB" altLang="zh-CN" sz="2000" b="0" dirty="0"/>
              <a:t>: Is there a relationship between vaccination rate and server COVID-19?</a:t>
            </a:r>
            <a:endParaRPr lang="en-GB" altLang="zh-CN" sz="2000" b="0" dirty="0"/>
          </a:p>
          <a:p>
            <a:r>
              <a:rPr lang="en-GB" altLang="zh-CN" sz="2000" dirty="0"/>
              <a:t>Question 3</a:t>
            </a:r>
            <a:r>
              <a:rPr lang="en-GB" altLang="zh-CN" sz="2000" b="0" dirty="0"/>
              <a:t>: Is there a relationship between vaccination rate and mortality?</a:t>
            </a:r>
            <a:endParaRPr lang="en-GB" altLang="zh-CN" sz="2000" b="0" dirty="0"/>
          </a:p>
          <a:p>
            <a:r>
              <a:rPr lang="en-GB" altLang="zh-CN" sz="2000" dirty="0"/>
              <a:t>Question 4</a:t>
            </a:r>
            <a:r>
              <a:rPr lang="en-GB" altLang="zh-CN" sz="2000" b="0" dirty="0"/>
              <a:t>: What is relationship between the vaccination rate and age(over 65 years old) ?</a:t>
            </a:r>
            <a:endParaRPr lang="en-GB" altLang="zh-CN" sz="2000" b="0" dirty="0"/>
          </a:p>
          <a:p>
            <a:r>
              <a:rPr lang="en-GB" altLang="zh-CN" sz="2000" dirty="0"/>
              <a:t>Question 5</a:t>
            </a:r>
            <a:r>
              <a:rPr lang="en-GB" altLang="zh-CN" sz="2000" b="0" dirty="0"/>
              <a:t>: Is there a relationship between different continents and trend in the number of people with Covid-19 after vaccination?</a:t>
            </a:r>
            <a:endParaRPr lang="en-GB" altLang="zh-CN" sz="2000" b="0" dirty="0"/>
          </a:p>
          <a:p>
            <a:r>
              <a:rPr lang="en-GB" altLang="zh-CN" sz="2000" dirty="0"/>
              <a:t>Question 6</a:t>
            </a:r>
            <a:r>
              <a:rPr lang="en-GB" altLang="zh-CN" sz="2000" b="0" dirty="0"/>
              <a:t>: Are vaccination rates associated with cardiovascular mortality?</a:t>
            </a:r>
            <a:endParaRPr lang="en-GB" altLang="zh-CN" sz="2000" b="0" dirty="0"/>
          </a:p>
        </p:txBody>
      </p:sp>
      <p:sp>
        <p:nvSpPr>
          <p:cNvPr id="2" name="Title 1"/>
          <p:cNvSpPr>
            <a:spLocks noGrp="1"/>
          </p:cNvSpPr>
          <p:nvPr>
            <p:ph type="title"/>
          </p:nvPr>
        </p:nvSpPr>
        <p:spPr>
          <a:xfrm>
            <a:off x="0" y="53340"/>
            <a:ext cx="9144000" cy="808355"/>
          </a:xfrm>
        </p:spPr>
        <p:txBody>
          <a:bodyPr/>
          <a:lstStyle/>
          <a:p>
            <a:r>
              <a:rPr lang="en-AU" dirty="0"/>
              <a:t>Define your project – What is your question /product</a:t>
            </a:r>
            <a:endParaRPr lang="en-AU"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1"/>
          </p:nvPr>
        </p:nvSpPr>
        <p:spPr/>
        <p:txBody>
          <a:bodyPr/>
          <a:lstStyle/>
          <a:p>
            <a:r>
              <a:rPr lang="en-US" sz="2000" b="0" dirty="0"/>
              <a:t>General relationship:</a:t>
            </a:r>
            <a:r>
              <a:rPr lang="en-US" b="0" dirty="0"/>
              <a:t> </a:t>
            </a:r>
            <a:endParaRPr lang="en-US" b="0" dirty="0"/>
          </a:p>
        </p:txBody>
      </p:sp>
      <p:sp>
        <p:nvSpPr>
          <p:cNvPr id="2" name="Title 1"/>
          <p:cNvSpPr>
            <a:spLocks noGrp="1"/>
          </p:cNvSpPr>
          <p:nvPr>
            <p:ph type="title"/>
          </p:nvPr>
        </p:nvSpPr>
        <p:spPr/>
        <p:txBody>
          <a:bodyPr/>
          <a:lstStyle/>
          <a:p>
            <a:r>
              <a:rPr lang="en-AU" dirty="0"/>
              <a:t>Draft or final evaluation </a:t>
            </a:r>
            <a:endParaRPr lang="en-AU" dirty="0"/>
          </a:p>
        </p:txBody>
      </p:sp>
      <p:pic>
        <p:nvPicPr>
          <p:cNvPr id="3" name="图片 2"/>
          <p:cNvPicPr>
            <a:picLocks noChangeAspect="1"/>
          </p:cNvPicPr>
          <p:nvPr>
            <p:custDataLst>
              <p:tags r:id="rId1"/>
            </p:custDataLst>
          </p:nvPr>
        </p:nvPicPr>
        <p:blipFill>
          <a:blip r:embed="rId2"/>
          <a:stretch>
            <a:fillRect/>
          </a:stretch>
        </p:blipFill>
        <p:spPr>
          <a:xfrm>
            <a:off x="297815" y="1574165"/>
            <a:ext cx="3089275" cy="199580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810250" y="1365250"/>
            <a:ext cx="3387725" cy="2118995"/>
          </a:xfrm>
          <a:prstGeom prst="rect">
            <a:avLst/>
          </a:prstGeom>
        </p:spPr>
      </p:pic>
      <p:pic>
        <p:nvPicPr>
          <p:cNvPr id="7" name="图片 6"/>
          <p:cNvPicPr>
            <a:picLocks noChangeAspect="1"/>
          </p:cNvPicPr>
          <p:nvPr/>
        </p:nvPicPr>
        <p:blipFill>
          <a:blip r:embed="rId5"/>
          <a:stretch>
            <a:fillRect/>
          </a:stretch>
        </p:blipFill>
        <p:spPr>
          <a:xfrm>
            <a:off x="2967990" y="3096895"/>
            <a:ext cx="3208020" cy="2107565"/>
          </a:xfrm>
          <a:prstGeom prst="rect">
            <a:avLst/>
          </a:prstGeom>
        </p:spPr>
      </p:pic>
      <p:sp>
        <p:nvSpPr>
          <p:cNvPr id="8" name="文本框 7"/>
          <p:cNvSpPr txBox="1"/>
          <p:nvPr/>
        </p:nvSpPr>
        <p:spPr>
          <a:xfrm>
            <a:off x="297815" y="1184910"/>
            <a:ext cx="3587750" cy="306705"/>
          </a:xfrm>
          <a:prstGeom prst="rect">
            <a:avLst/>
          </a:prstGeom>
          <a:noFill/>
        </p:spPr>
        <p:txBody>
          <a:bodyPr wrap="square" rtlCol="0">
            <a:spAutoFit/>
          </a:bodyPr>
          <a:lstStyle/>
          <a:p>
            <a:r>
              <a:rPr lang="en-US" altLang="zh-CN" sz="1400"/>
              <a:t>new cases smoothed vs </a:t>
            </a:r>
            <a:r>
              <a:rPr lang="en-US" altLang="zh-CN" sz="1400">
                <a:sym typeface="+mn-ea"/>
              </a:rPr>
              <a:t>stringency index </a:t>
            </a:r>
            <a:endParaRPr lang="en-US" altLang="zh-CN" sz="1400"/>
          </a:p>
        </p:txBody>
      </p:sp>
      <p:sp>
        <p:nvSpPr>
          <p:cNvPr id="9" name="文本框 8"/>
          <p:cNvSpPr txBox="1"/>
          <p:nvPr/>
        </p:nvSpPr>
        <p:spPr>
          <a:xfrm>
            <a:off x="5556250" y="1058545"/>
            <a:ext cx="3587750" cy="306705"/>
          </a:xfrm>
          <a:prstGeom prst="rect">
            <a:avLst/>
          </a:prstGeom>
          <a:noFill/>
        </p:spPr>
        <p:txBody>
          <a:bodyPr wrap="square" rtlCol="0">
            <a:spAutoFit/>
          </a:bodyPr>
          <a:lstStyle/>
          <a:p>
            <a:r>
              <a:rPr lang="en-US" altLang="zh-CN" sz="1400"/>
              <a:t>stringency index vs total cases</a:t>
            </a:r>
            <a:endParaRPr lang="en-US" altLang="zh-CN" sz="1400"/>
          </a:p>
        </p:txBody>
      </p:sp>
      <p:sp>
        <p:nvSpPr>
          <p:cNvPr id="10" name="文本框 9"/>
          <p:cNvSpPr txBox="1"/>
          <p:nvPr/>
        </p:nvSpPr>
        <p:spPr>
          <a:xfrm>
            <a:off x="2778125" y="2359660"/>
            <a:ext cx="3587750" cy="737235"/>
          </a:xfrm>
          <a:prstGeom prst="rect">
            <a:avLst/>
          </a:prstGeom>
          <a:noFill/>
        </p:spPr>
        <p:txBody>
          <a:bodyPr wrap="square" rtlCol="0">
            <a:spAutoFit/>
          </a:bodyPr>
          <a:lstStyle/>
          <a:p>
            <a:pPr algn="ctr"/>
            <a:r>
              <a:rPr lang="en-US" altLang="zh-CN" sz="1400"/>
              <a:t>average stringency index </a:t>
            </a:r>
            <a:endParaRPr lang="en-US" altLang="zh-CN" sz="1400"/>
          </a:p>
          <a:p>
            <a:pPr algn="ctr"/>
            <a:r>
              <a:rPr lang="en-US" altLang="zh-CN" sz="1400"/>
              <a:t>vs </a:t>
            </a:r>
            <a:endParaRPr lang="en-US" altLang="zh-CN" sz="1400"/>
          </a:p>
          <a:p>
            <a:pPr algn="ctr"/>
            <a:r>
              <a:rPr lang="en-US" altLang="zh-CN" sz="1400"/>
              <a:t>average total cases</a:t>
            </a:r>
            <a:endParaRPr lang="en-US" altLang="zh-CN"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1"/>
          </p:nvPr>
        </p:nvSpPr>
        <p:spPr/>
        <p:txBody>
          <a:bodyPr/>
          <a:lstStyle/>
          <a:p>
            <a:r>
              <a:rPr lang="en-US" sz="2000" b="0" dirty="0"/>
              <a:t>Clustering and Line Chart</a:t>
            </a:r>
            <a:endParaRPr lang="en-US" b="0" dirty="0"/>
          </a:p>
        </p:txBody>
      </p:sp>
      <p:sp>
        <p:nvSpPr>
          <p:cNvPr id="2" name="Title 1"/>
          <p:cNvSpPr>
            <a:spLocks noGrp="1"/>
          </p:cNvSpPr>
          <p:nvPr>
            <p:ph type="title"/>
          </p:nvPr>
        </p:nvSpPr>
        <p:spPr/>
        <p:txBody>
          <a:bodyPr/>
          <a:lstStyle/>
          <a:p>
            <a:r>
              <a:rPr lang="en-AU" dirty="0"/>
              <a:t>Draft or final evaluation </a:t>
            </a:r>
            <a:endParaRPr lang="en-AU" dirty="0"/>
          </a:p>
        </p:txBody>
      </p:sp>
      <p:pic>
        <p:nvPicPr>
          <p:cNvPr id="3" name="图片 2" descr="截屏2022-05-01下午4.56.30"/>
          <p:cNvPicPr>
            <a:picLocks noChangeAspect="1"/>
          </p:cNvPicPr>
          <p:nvPr/>
        </p:nvPicPr>
        <p:blipFill>
          <a:blip r:embed="rId1"/>
          <a:stretch>
            <a:fillRect/>
          </a:stretch>
        </p:blipFill>
        <p:spPr>
          <a:xfrm>
            <a:off x="0" y="1275080"/>
            <a:ext cx="4608195" cy="3084830"/>
          </a:xfrm>
          <a:prstGeom prst="rect">
            <a:avLst/>
          </a:prstGeom>
        </p:spPr>
      </p:pic>
      <p:pic>
        <p:nvPicPr>
          <p:cNvPr id="5" name="图片 4" descr="截屏2022-05-01下午4.56.40"/>
          <p:cNvPicPr>
            <a:picLocks noChangeAspect="1"/>
          </p:cNvPicPr>
          <p:nvPr/>
        </p:nvPicPr>
        <p:blipFill>
          <a:blip r:embed="rId2"/>
          <a:stretch>
            <a:fillRect/>
          </a:stretch>
        </p:blipFill>
        <p:spPr>
          <a:xfrm>
            <a:off x="4637405" y="1275080"/>
            <a:ext cx="4506595" cy="30492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1"/>
          </p:nvPr>
        </p:nvSpPr>
        <p:spPr/>
        <p:txBody>
          <a:bodyPr/>
          <a:lstStyle/>
          <a:p>
            <a:r>
              <a:rPr lang="en-US" sz="2000" b="0" dirty="0"/>
              <a:t>Lag Map</a:t>
            </a:r>
            <a:endParaRPr lang="en-US" b="0" dirty="0"/>
          </a:p>
        </p:txBody>
      </p:sp>
      <p:sp>
        <p:nvSpPr>
          <p:cNvPr id="2" name="Title 1"/>
          <p:cNvSpPr>
            <a:spLocks noGrp="1"/>
          </p:cNvSpPr>
          <p:nvPr>
            <p:ph type="title"/>
          </p:nvPr>
        </p:nvSpPr>
        <p:spPr/>
        <p:txBody>
          <a:bodyPr/>
          <a:lstStyle/>
          <a:p>
            <a:r>
              <a:rPr lang="en-AU" dirty="0"/>
              <a:t>Draft or final evaluation </a:t>
            </a:r>
            <a:endParaRPr lang="en-AU" dirty="0"/>
          </a:p>
        </p:txBody>
      </p:sp>
      <p:pic>
        <p:nvPicPr>
          <p:cNvPr id="5" name="图片 4" descr="地图&#10;&#10;描述已自动生成"/>
          <p:cNvPicPr>
            <a:picLocks noChangeAspect="1"/>
          </p:cNvPicPr>
          <p:nvPr/>
        </p:nvPicPr>
        <p:blipFill>
          <a:blip r:embed="rId1"/>
          <a:stretch>
            <a:fillRect/>
          </a:stretch>
        </p:blipFill>
        <p:spPr>
          <a:xfrm>
            <a:off x="1799303" y="975122"/>
            <a:ext cx="5710764" cy="395299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1"/>
          </p:nvPr>
        </p:nvSpPr>
        <p:spPr/>
        <p:txBody>
          <a:bodyPr/>
          <a:lstStyle/>
          <a:p>
            <a:r>
              <a:rPr lang="en-US" sz="2000" b="0" dirty="0"/>
              <a:t>First Difference:</a:t>
            </a:r>
            <a:endParaRPr lang="en-US" b="0" dirty="0"/>
          </a:p>
        </p:txBody>
      </p:sp>
      <p:sp>
        <p:nvSpPr>
          <p:cNvPr id="2" name="Title 1"/>
          <p:cNvSpPr>
            <a:spLocks noGrp="1"/>
          </p:cNvSpPr>
          <p:nvPr>
            <p:ph type="title"/>
          </p:nvPr>
        </p:nvSpPr>
        <p:spPr/>
        <p:txBody>
          <a:bodyPr/>
          <a:lstStyle/>
          <a:p>
            <a:r>
              <a:rPr lang="en-AU" dirty="0"/>
              <a:t>Draft or final evaluation </a:t>
            </a:r>
            <a:endParaRPr lang="en-AU" dirty="0"/>
          </a:p>
        </p:txBody>
      </p:sp>
      <p:pic>
        <p:nvPicPr>
          <p:cNvPr id="3" name="图片 2"/>
          <p:cNvPicPr>
            <a:picLocks noChangeAspect="1"/>
          </p:cNvPicPr>
          <p:nvPr/>
        </p:nvPicPr>
        <p:blipFill>
          <a:blip r:embed="rId1"/>
          <a:stretch>
            <a:fillRect/>
          </a:stretch>
        </p:blipFill>
        <p:spPr>
          <a:xfrm>
            <a:off x="361950" y="1226820"/>
            <a:ext cx="4595495" cy="2867025"/>
          </a:xfrm>
          <a:prstGeom prst="rect">
            <a:avLst/>
          </a:prstGeom>
        </p:spPr>
      </p:pic>
      <p:pic>
        <p:nvPicPr>
          <p:cNvPr id="5" name="图片 4"/>
          <p:cNvPicPr>
            <a:picLocks noChangeAspect="1"/>
          </p:cNvPicPr>
          <p:nvPr/>
        </p:nvPicPr>
        <p:blipFill>
          <a:blip r:embed="rId2"/>
          <a:stretch>
            <a:fillRect/>
          </a:stretch>
        </p:blipFill>
        <p:spPr>
          <a:xfrm>
            <a:off x="4278630" y="1365250"/>
            <a:ext cx="3820795" cy="26898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495" y="170498"/>
            <a:ext cx="8426450" cy="485387"/>
          </a:xfrm>
        </p:spPr>
        <p:txBody>
          <a:bodyPr/>
          <a:lstStyle/>
          <a:p>
            <a:r>
              <a:rPr lang="en-AU" dirty="0"/>
              <a:t>Meeting minutes</a:t>
            </a:r>
            <a:endParaRPr lang="en-AU" dirty="0"/>
          </a:p>
        </p:txBody>
      </p:sp>
      <p:graphicFrame>
        <p:nvGraphicFramePr>
          <p:cNvPr id="8" name="Table 7"/>
          <p:cNvGraphicFramePr>
            <a:graphicFrameLocks noGrp="1"/>
          </p:cNvGraphicFramePr>
          <p:nvPr>
            <p:custDataLst>
              <p:tags r:id="rId1"/>
            </p:custDataLst>
          </p:nvPr>
        </p:nvGraphicFramePr>
        <p:xfrm>
          <a:off x="358775" y="1497142"/>
          <a:ext cx="8518715" cy="2950003"/>
        </p:xfrm>
        <a:graphic>
          <a:graphicData uri="http://schemas.openxmlformats.org/drawingml/2006/table">
            <a:tbl>
              <a:tblPr firstRow="1" firstCol="1" bandRow="1">
                <a:tableStyleId>{5C22544A-7EE6-4342-B048-85BDC9FD1C3A}</a:tableStyleId>
              </a:tblPr>
              <a:tblGrid>
                <a:gridCol w="1373987"/>
                <a:gridCol w="2534438"/>
                <a:gridCol w="4610290"/>
              </a:tblGrid>
              <a:tr h="564619">
                <a:tc>
                  <a:txBody>
                    <a:bodyPr/>
                    <a:lstStyle/>
                    <a:p>
                      <a:pPr algn="ctr">
                        <a:lnSpc>
                          <a:spcPct val="107000"/>
                        </a:lnSpc>
                        <a:spcAft>
                          <a:spcPts val="0"/>
                        </a:spcAft>
                      </a:pPr>
                      <a:r>
                        <a:rPr lang="en-AU" sz="1600" dirty="0">
                          <a:effectLst/>
                        </a:rPr>
                        <a:t>Item</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Discussion</a:t>
                      </a:r>
                      <a:endParaRPr lang="en-AU" sz="1600" dirty="0">
                        <a:effectLst/>
                      </a:endParaRPr>
                    </a:p>
                    <a:p>
                      <a:pPr algn="ctr">
                        <a:lnSpc>
                          <a:spcPct val="107000"/>
                        </a:lnSpc>
                        <a:spcAft>
                          <a:spcPts val="0"/>
                        </a:spcAft>
                      </a:pPr>
                      <a:r>
                        <a:rPr lang="en-AU" sz="1100" dirty="0">
                          <a:effectLst/>
                          <a:latin typeface="Tw Cen MT" charset="0"/>
                          <a:ea typeface="Calibri" panose="020F0502020204030204" pitchFamily="34" charset="0"/>
                          <a:cs typeface="Times New Roman" panose="02020603050405020304" pitchFamily="18" charset="0"/>
                        </a:rPr>
                        <a:t>(you can refer to previous slides)</a:t>
                      </a:r>
                      <a:endParaRPr lang="en-AU" sz="11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Actions (who) – action points for next week</a:t>
                      </a:r>
                      <a:endParaRPr lang="en-AU" sz="1600" dirty="0">
                        <a:effectLst/>
                      </a:endParaRPr>
                    </a:p>
                  </a:txBody>
                  <a:tcPr marL="81331" marR="81331" marT="0" marB="0" anchor="ctr"/>
                </a:tc>
              </a:tr>
              <a:tr h="487680">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compare two FD figures</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Compare the FD figure of stringency index and new cases smoothed to find the relationship</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try to combine the two figures or combine the turnning points</a:t>
                      </a:r>
                      <a:endParaRPr lang="en-US" altLang="en-AU" sz="1000" dirty="0">
                        <a:effectLst/>
                        <a:latin typeface="Calibri" panose="020F0502020204030204" pitchFamily="34" charset="0"/>
                        <a:cs typeface="Times New Roman" panose="02020603050405020304" pitchFamily="18" charset="0"/>
                      </a:endParaRPr>
                    </a:p>
                    <a:p>
                      <a:pPr>
                        <a:lnSpc>
                          <a:spcPct val="107000"/>
                        </a:lnSpc>
                      </a:pPr>
                      <a:r>
                        <a:rPr lang="en-US" altLang="en-AU" sz="1000" dirty="0">
                          <a:effectLst/>
                          <a:latin typeface="Calibri" panose="020F0502020204030204" pitchFamily="34" charset="0"/>
                          <a:cs typeface="Times New Roman" panose="02020603050405020304" pitchFamily="18" charset="0"/>
                        </a:rPr>
                        <a:t>---Yunshuo Zhang, Fu Kang</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find the mean lag time</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Calculate the mean value of the lag time of each country</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display the mean lag time on the map</a:t>
                      </a:r>
                      <a:endParaRPr lang="en-US" altLang="en-AU" sz="1000">
                        <a:effectLst/>
                        <a:latin typeface="Calibri" panose="020F0502020204030204" pitchFamily="34" charset="0"/>
                        <a:cs typeface="Times New Roman" panose="02020603050405020304" pitchFamily="18" charset="0"/>
                      </a:endParaRPr>
                    </a:p>
                    <a:p>
                      <a:pPr>
                        <a:lnSpc>
                          <a:spcPct val="107000"/>
                        </a:lnSpc>
                      </a:pPr>
                      <a:r>
                        <a:rPr lang="en-US" altLang="en-AU" sz="1000">
                          <a:effectLst/>
                          <a:latin typeface="Calibri" panose="020F0502020204030204" pitchFamily="34" charset="0"/>
                          <a:cs typeface="Times New Roman" panose="02020603050405020304" pitchFamily="18" charset="0"/>
                        </a:rPr>
                        <a:t>--- Katherine An</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line chart with month data</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Find the trend of stringency index and new cases smoothed over months</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find the trend over months</a:t>
                      </a:r>
                      <a:endParaRPr lang="en-US" altLang="en-AU" sz="1000">
                        <a:effectLst/>
                        <a:latin typeface="Calibri" panose="020F0502020204030204" pitchFamily="34" charset="0"/>
                        <a:cs typeface="Times New Roman" panose="02020603050405020304" pitchFamily="18" charset="0"/>
                      </a:endParaRPr>
                    </a:p>
                    <a:p>
                      <a:pPr>
                        <a:lnSpc>
                          <a:spcPct val="107000"/>
                        </a:lnSpc>
                      </a:pPr>
                      <a:r>
                        <a:rPr lang="en-US" altLang="en-AU" sz="1000">
                          <a:effectLst/>
                          <a:latin typeface="Calibri" panose="020F0502020204030204" pitchFamily="34" charset="0"/>
                          <a:cs typeface="Times New Roman" panose="02020603050405020304" pitchFamily="18" charset="0"/>
                        </a:rPr>
                        <a:t>---Yachao Zhang</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summarise and analyse results</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Summarise all the result and analyse the result based on the questions</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Summarise and analyse the currently result</a:t>
                      </a:r>
                      <a:endParaRPr lang="en-US" altLang="en-AU" sz="1000" dirty="0">
                        <a:effectLst/>
                        <a:latin typeface="Calibri" panose="020F0502020204030204" pitchFamily="34" charset="0"/>
                        <a:cs typeface="Times New Roman" panose="02020603050405020304" pitchFamily="18" charset="0"/>
                      </a:endParaRPr>
                    </a:p>
                    <a:p>
                      <a:pPr>
                        <a:lnSpc>
                          <a:spcPct val="107000"/>
                        </a:lnSpc>
                      </a:pPr>
                      <a:r>
                        <a:rPr lang="en-US" altLang="en-AU" sz="1000" dirty="0">
                          <a:effectLst/>
                          <a:latin typeface="Calibri" panose="020F0502020204030204" pitchFamily="34" charset="0"/>
                          <a:cs typeface="Times New Roman" panose="02020603050405020304" pitchFamily="18" charset="0"/>
                        </a:rPr>
                        <a:t>---Yuxuan Qin</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perfect the shiny</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combine the result figure on the shiny and update shiny</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Put our new figures to the shiny and update it according to the tutors’ suggestions</a:t>
                      </a:r>
                      <a:endParaRPr lang="en-US" altLang="en-AU" sz="1000" dirty="0">
                        <a:effectLst/>
                        <a:latin typeface="Calibri" panose="020F0502020204030204" pitchFamily="34" charset="0"/>
                        <a:cs typeface="Times New Roman" panose="02020603050405020304" pitchFamily="18" charset="0"/>
                      </a:endParaRPr>
                    </a:p>
                    <a:p>
                      <a:pPr>
                        <a:lnSpc>
                          <a:spcPct val="107000"/>
                        </a:lnSpc>
                      </a:pPr>
                      <a:r>
                        <a:rPr lang="en-US" altLang="en-AU" sz="1000" dirty="0">
                          <a:effectLst/>
                          <a:latin typeface="Calibri" panose="020F0502020204030204" pitchFamily="34" charset="0"/>
                          <a:cs typeface="Times New Roman" panose="02020603050405020304" pitchFamily="18" charset="0"/>
                        </a:rPr>
                        <a:t>---Yuxuan Qin</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r>
            </a:tbl>
          </a:graphicData>
        </a:graphic>
      </p:graphicFrame>
      <p:sp>
        <p:nvSpPr>
          <p:cNvPr id="9" name="Rectangle 2"/>
          <p:cNvSpPr>
            <a:spLocks noChangeArrowheads="1"/>
          </p:cNvSpPr>
          <p:nvPr/>
        </p:nvSpPr>
        <p:spPr bwMode="auto">
          <a:xfrm>
            <a:off x="358775" y="805498"/>
            <a:ext cx="6884035" cy="70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Date and time of meeting:</a:t>
            </a:r>
            <a:r>
              <a:rPr kumimoji="0" lang="en-US" altLang="en-AU"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25</a:t>
            </a:r>
            <a:r>
              <a:rPr lang="en-US" altLang="en-AU" sz="1000" i="1" dirty="0">
                <a:ln>
                  <a:noFill/>
                </a:ln>
                <a:effectLst/>
                <a:latin typeface="Tw Cen MT" charset="0"/>
                <a:ea typeface="Calibri" panose="020F0502020204030204" pitchFamily="34" charset="0"/>
                <a:cs typeface="Times New Roman" panose="02020603050405020304" pitchFamily="18" charset="0"/>
                <a:sym typeface="+mn-ea"/>
              </a:rPr>
              <a:t>/04/2022,  26/04/2022,  27/04/2022, </a:t>
            </a:r>
            <a:r>
              <a:rPr kumimoji="0" lang="en-US" altLang="en-AU"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28</a:t>
            </a:r>
            <a:r>
              <a:rPr lang="en-US" altLang="en-AU" sz="1000" i="1" dirty="0">
                <a:ln>
                  <a:noFill/>
                </a:ln>
                <a:effectLst/>
                <a:latin typeface="Tw Cen MT" charset="0"/>
                <a:ea typeface="Calibri" panose="020F0502020204030204" pitchFamily="34" charset="0"/>
                <a:cs typeface="Times New Roman" panose="02020603050405020304" pitchFamily="18" charset="0"/>
                <a:sym typeface="+mn-ea"/>
              </a:rPr>
              <a:t>/04/2022, </a:t>
            </a:r>
            <a:r>
              <a:rPr kumimoji="0" lang="en-US" altLang="en-AU"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30</a:t>
            </a:r>
            <a:r>
              <a:rPr lang="en-US" altLang="en-AU" sz="1000" i="1" dirty="0">
                <a:ln>
                  <a:noFill/>
                </a:ln>
                <a:effectLst/>
                <a:latin typeface="Tw Cen MT" charset="0"/>
                <a:ea typeface="Calibri" panose="020F0502020204030204" pitchFamily="34" charset="0"/>
                <a:cs typeface="Times New Roman" panose="02020603050405020304" pitchFamily="18" charset="0"/>
                <a:sym typeface="+mn-ea"/>
              </a:rPr>
              <a:t>/04/2022, </a:t>
            </a:r>
            <a:r>
              <a:rPr kumimoji="0" lang="en-US" altLang="en-AU"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01/05/2022 (at least 1.5 hours of each meeting)</a:t>
            </a:r>
            <a:endParaRPr kumimoji="0" lang="en-AU"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Team members present:</a:t>
            </a:r>
            <a:r>
              <a:rPr kumimoji="0" lang="en-US" altLang="en-AU"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all members</a:t>
            </a:r>
            <a:endParaRPr kumimoji="0" lang="en-AU"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000" b="1" i="0"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AGENDA</a:t>
            </a:r>
            <a:endParaRPr kumimoji="0" lang="en-AU" altLang="en-US" sz="1000" b="0" i="0" u="none" strike="noStrike" cap="none" normalizeH="0" baseline="0" dirty="0">
              <a:ln>
                <a:noFill/>
              </a:ln>
              <a:solidFill>
                <a:schemeClr val="tx1"/>
              </a:solidFill>
              <a:effectLst/>
            </a:endParaRPr>
          </a:p>
        </p:txBody>
      </p:sp>
      <p:sp>
        <p:nvSpPr>
          <p:cNvPr id="10" name="Rectangle 9"/>
          <p:cNvSpPr/>
          <p:nvPr/>
        </p:nvSpPr>
        <p:spPr>
          <a:xfrm>
            <a:off x="1958975" y="4444365"/>
            <a:ext cx="5310505" cy="553085"/>
          </a:xfrm>
          <a:prstGeom prst="rect">
            <a:avLst/>
          </a:prstGeom>
        </p:spPr>
        <p:txBody>
          <a:bodyPr wrap="square">
            <a:spAutoFit/>
          </a:bodyPr>
          <a:lstStyle/>
          <a:p>
            <a:pPr lvl="0" defTabSz="914400" eaLnBrk="0" hangingPunct="0"/>
            <a:r>
              <a:rPr lang="en-AU" altLang="en-US" sz="1000" i="1" dirty="0">
                <a:latin typeface="Tw Cen MT" charset="0"/>
                <a:ea typeface="Calibri" panose="020F0502020204030204" pitchFamily="34" charset="0"/>
                <a:cs typeface="Times New Roman" panose="02020603050405020304" pitchFamily="18" charset="0"/>
              </a:rPr>
              <a:t>Next meeting date and time:</a:t>
            </a:r>
            <a:r>
              <a:rPr lang="en-US" altLang="en-AU" sz="1000" i="1" dirty="0">
                <a:latin typeface="Tw Cen MT" charset="0"/>
                <a:ea typeface="Calibri" panose="020F0502020204030204" pitchFamily="34" charset="0"/>
                <a:cs typeface="Times New Roman" panose="02020603050405020304" pitchFamily="18" charset="0"/>
              </a:rPr>
              <a:t> 03/05/2022</a:t>
            </a:r>
            <a:endParaRPr lang="en-AU" altLang="en-US" sz="1000" i="1" dirty="0">
              <a:latin typeface="Tw Cen MT" charset="0"/>
              <a:ea typeface="Calibri" panose="020F0502020204030204" pitchFamily="34" charset="0"/>
              <a:cs typeface="Times New Roman" panose="02020603050405020304" pitchFamily="18" charset="0"/>
            </a:endParaRPr>
          </a:p>
          <a:p>
            <a:pPr lvl="0" defTabSz="914400" eaLnBrk="0" hangingPunct="0"/>
            <a:r>
              <a:rPr lang="en-AU" altLang="en-US" sz="1000" i="1" dirty="0">
                <a:latin typeface="Tw Cen MT" charset="0"/>
                <a:cs typeface="Times New Roman" panose="02020603050405020304" pitchFamily="18" charset="0"/>
              </a:rPr>
              <a:t>Group member responsible for finalising/submitting minutes:</a:t>
            </a:r>
            <a:r>
              <a:rPr lang="en-US" altLang="en-AU" sz="1000" i="1" dirty="0">
                <a:latin typeface="Tw Cen MT" charset="0"/>
                <a:cs typeface="Times New Roman" panose="02020603050405020304" pitchFamily="18" charset="0"/>
              </a:rPr>
              <a:t> Yunshuo Zhang</a:t>
            </a:r>
            <a:endParaRPr lang="en-AU" altLang="en-US" sz="1000" i="1" dirty="0">
              <a:latin typeface="Tw Cen MT" charset="0"/>
              <a:cs typeface="Times New Roman" panose="02020603050405020304" pitchFamily="18" charset="0"/>
            </a:endParaRPr>
          </a:p>
          <a:p>
            <a:pPr lvl="0" defTabSz="914400" eaLnBrk="0" hangingPunct="0"/>
            <a:r>
              <a:rPr lang="en-AU" altLang="en-US" sz="1000" i="1" dirty="0">
                <a:solidFill>
                  <a:srgbClr val="FF0000"/>
                </a:solidFill>
                <a:latin typeface="Tw Cen MT" charset="0"/>
                <a:cs typeface="Times New Roman" panose="02020603050405020304" pitchFamily="18" charset="0"/>
              </a:rPr>
              <a:t>To be posted on the CANVAS Individual group website</a:t>
            </a:r>
            <a:endParaRPr lang="en-AU" altLang="en-US" sz="1000" dirty="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0" dirty="0"/>
              <a:t>Action points from last week … …</a:t>
            </a:r>
            <a:endParaRPr lang="en-US" b="0" dirty="0"/>
          </a:p>
          <a:p>
            <a:r>
              <a:rPr lang="en-US" sz="1600" b="0" dirty="0"/>
              <a:t>discuss lag map</a:t>
            </a:r>
            <a:endParaRPr lang="en-US" sz="1600" b="0" dirty="0"/>
          </a:p>
          <a:p>
            <a:r>
              <a:rPr lang="en-US" sz="1600" b="0" dirty="0"/>
              <a:t>data clean </a:t>
            </a:r>
            <a:endParaRPr lang="en-US" sz="1600" b="0" dirty="0"/>
          </a:p>
          <a:p>
            <a:r>
              <a:rPr lang="en-US" sz="1600" b="0" dirty="0"/>
              <a:t>fix figures</a:t>
            </a:r>
            <a:endParaRPr lang="en-US" sz="1600" b="0" dirty="0"/>
          </a:p>
          <a:p>
            <a:r>
              <a:rPr lang="en-US" b="0" dirty="0"/>
              <a:t>Key progress over last week …</a:t>
            </a:r>
            <a:endParaRPr lang="en-US" b="0" dirty="0"/>
          </a:p>
          <a:p>
            <a:r>
              <a:rPr lang="en-US" sz="1600" b="0" dirty="0"/>
              <a:t>discuss the code of the lag map </a:t>
            </a:r>
            <a:endParaRPr lang="en-US" sz="1600" b="0" dirty="0"/>
          </a:p>
          <a:p>
            <a:r>
              <a:rPr lang="en-US" sz="1600" b="0" dirty="0"/>
              <a:t>clean the oxford data set to get the coefficients changes of the index</a:t>
            </a:r>
            <a:endParaRPr lang="en-US" sz="1600" b="0" dirty="0"/>
          </a:p>
          <a:p>
            <a:r>
              <a:rPr lang="en-US" sz="1600" b="0" dirty="0"/>
              <a:t>use the </a:t>
            </a:r>
            <a:r>
              <a:rPr lang="en-US" sz="1600" b="0" dirty="0">
                <a:sym typeface="+mn-ea"/>
              </a:rPr>
              <a:t>hierarchical clustering to divide the countries into groups and draw the line chart of stringency index and total new cases of each change of stringency index for the oxford data</a:t>
            </a:r>
            <a:endParaRPr lang="en-US" sz="1600" b="0" dirty="0">
              <a:sym typeface="+mn-ea"/>
            </a:endParaRPr>
          </a:p>
          <a:p>
            <a:r>
              <a:rPr lang="en-US" sz="1600" b="0" dirty="0">
                <a:sym typeface="+mn-ea"/>
              </a:rPr>
              <a:t>find the first difference for the oxford data</a:t>
            </a:r>
            <a:endParaRPr lang="en-US" sz="1600" b="0" dirty="0"/>
          </a:p>
          <a:p>
            <a:endParaRPr lang="en-US" b="0" dirty="0"/>
          </a:p>
          <a:p>
            <a:endParaRPr lang="en-US" b="0" dirty="0"/>
          </a:p>
          <a:p>
            <a:endParaRPr lang="en-US" b="0" dirty="0"/>
          </a:p>
          <a:p>
            <a:endParaRPr lang="en-US" b="0" dirty="0"/>
          </a:p>
          <a:p>
            <a:endParaRPr lang="en-US" dirty="0"/>
          </a:p>
        </p:txBody>
      </p:sp>
      <p:sp>
        <p:nvSpPr>
          <p:cNvPr id="2" name="Title 1"/>
          <p:cNvSpPr>
            <a:spLocks noGrp="1"/>
          </p:cNvSpPr>
          <p:nvPr>
            <p:ph type="title"/>
          </p:nvPr>
        </p:nvSpPr>
        <p:spPr/>
        <p:txBody>
          <a:bodyPr/>
          <a:lstStyle/>
          <a:p>
            <a:r>
              <a:rPr lang="en-AU" dirty="0"/>
              <a:t>Progress and action points</a:t>
            </a:r>
            <a:endParaRPr lang="en-AU"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49885" y="1026795"/>
            <a:ext cx="8714105" cy="3575685"/>
          </a:xfrm>
        </p:spPr>
        <p:txBody>
          <a:bodyPr/>
          <a:lstStyle/>
          <a:p>
            <a:pPr marL="0" indent="0">
              <a:buNone/>
            </a:pPr>
            <a:r>
              <a:rPr lang="en-US" sz="2000" dirty="0"/>
              <a:t>Project: </a:t>
            </a:r>
            <a:r>
              <a:rPr sz="2000" dirty="0"/>
              <a:t>find out if government responses to covid is effective</a:t>
            </a:r>
            <a:endParaRPr sz="2000" dirty="0"/>
          </a:p>
          <a:p>
            <a:r>
              <a:rPr lang="en-GB" altLang="zh-CN" sz="1600" b="0" dirty="0"/>
              <a:t>Question 1: </a:t>
            </a:r>
            <a:r>
              <a:rPr sz="1600" b="0" dirty="0">
                <a:sym typeface="+mn-ea"/>
              </a:rPr>
              <a:t>Identify the top 20 countries with the most total cases as our research object.</a:t>
            </a:r>
            <a:endParaRPr sz="1600" b="0" dirty="0">
              <a:sym typeface="+mn-ea"/>
            </a:endParaRPr>
          </a:p>
          <a:p>
            <a:r>
              <a:rPr lang="en-GB" altLang="zh-CN" sz="1600" b="0" dirty="0"/>
              <a:t>Question </a:t>
            </a:r>
            <a:r>
              <a:rPr lang="en-GB" altLang="zh-CN" sz="1600" b="0" dirty="0">
                <a:sym typeface="+mn-ea"/>
              </a:rPr>
              <a:t>2</a:t>
            </a:r>
            <a:r>
              <a:rPr lang="en-GB" altLang="zh-CN" sz="1600" b="0" dirty="0"/>
              <a:t>: find out if change in government response will affect number of new cases</a:t>
            </a:r>
            <a:endParaRPr lang="en-GB" altLang="zh-CN" sz="1600" b="0" dirty="0"/>
          </a:p>
          <a:p>
            <a:r>
              <a:rPr lang="en-GB" altLang="zh-CN" sz="1600" b="0" dirty="0"/>
              <a:t>Question </a:t>
            </a:r>
            <a:r>
              <a:rPr lang="en-US" altLang="en-GB" sz="1600" b="0" dirty="0"/>
              <a:t>3</a:t>
            </a:r>
            <a:r>
              <a:rPr lang="en-GB" altLang="zh-CN" sz="1600" b="0" dirty="0"/>
              <a:t>: How long does the policy take to work(find out the lag between the government index increase and the new cases decrease.</a:t>
            </a:r>
            <a:endParaRPr b="0" dirty="0"/>
          </a:p>
        </p:txBody>
      </p:sp>
      <p:sp>
        <p:nvSpPr>
          <p:cNvPr id="2" name="Title 1"/>
          <p:cNvSpPr>
            <a:spLocks noGrp="1"/>
          </p:cNvSpPr>
          <p:nvPr>
            <p:ph type="title"/>
          </p:nvPr>
        </p:nvSpPr>
        <p:spPr>
          <a:xfrm>
            <a:off x="80010" y="304165"/>
            <a:ext cx="8983980" cy="485140"/>
          </a:xfrm>
        </p:spPr>
        <p:txBody>
          <a:bodyPr/>
          <a:lstStyle/>
          <a:p>
            <a:r>
              <a:rPr lang="en-AU" sz="2400" dirty="0"/>
              <a:t>Define your project – What is your question/product</a:t>
            </a:r>
            <a:endParaRPr lang="en-AU"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95" y="88900"/>
            <a:ext cx="8596630" cy="485140"/>
          </a:xfrm>
        </p:spPr>
        <p:txBody>
          <a:bodyPr/>
          <a:lstStyle/>
          <a:p>
            <a:r>
              <a:rPr lang="en-AU" sz="2400" dirty="0"/>
              <a:t>Define your project – who is your target audience</a:t>
            </a:r>
            <a:endParaRPr lang="en-AU" sz="2400" dirty="0"/>
          </a:p>
        </p:txBody>
      </p:sp>
      <p:graphicFrame>
        <p:nvGraphicFramePr>
          <p:cNvPr id="8" name="Table 7"/>
          <p:cNvGraphicFramePr>
            <a:graphicFrameLocks noGrp="1"/>
          </p:cNvGraphicFramePr>
          <p:nvPr>
            <p:custDataLst>
              <p:tags r:id="rId1"/>
            </p:custDataLst>
          </p:nvPr>
        </p:nvGraphicFramePr>
        <p:xfrm>
          <a:off x="312642" y="1676769"/>
          <a:ext cx="8518715" cy="2010116"/>
        </p:xfrm>
        <a:graphic>
          <a:graphicData uri="http://schemas.openxmlformats.org/drawingml/2006/table">
            <a:tbl>
              <a:tblPr firstRow="1" firstCol="1" bandRow="1">
                <a:tableStyleId>{5C22544A-7EE6-4342-B048-85BDC9FD1C3A}</a:tableStyleId>
              </a:tblPr>
              <a:tblGrid>
                <a:gridCol w="2069115"/>
                <a:gridCol w="3112776"/>
                <a:gridCol w="3336824"/>
              </a:tblGrid>
              <a:tr h="700174">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Target audience</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Characteristics of target audience</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How does it impact your project</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r>
              <a:tr h="704476">
                <a:tc>
                  <a:txBody>
                    <a:bodyPr/>
                    <a:lstStyle/>
                    <a:p>
                      <a:pPr marL="0" algn="l" defTabSz="342900" rtl="0" eaLnBrk="1" latinLnBrk="0" hangingPunct="1">
                        <a:lnSpc>
                          <a:spcPct val="107000"/>
                        </a:lnSpc>
                      </a:pPr>
                      <a:r>
                        <a:rPr lang="en-AU" sz="1350" b="0" i="0" u="none" strike="noStrike" kern="1200" dirty="0">
                          <a:solidFill>
                            <a:schemeClr val="bg1"/>
                          </a:solidFill>
                          <a:effectLst/>
                          <a:latin typeface="+mn-lt"/>
                          <a:ea typeface="+mn-ea"/>
                          <a:cs typeface="+mn-cs"/>
                        </a:rPr>
                        <a:t>policy-making organizations in countries with serious epidemic and researchers who manage policies during the epidemic</a:t>
                      </a:r>
                      <a:endParaRPr lang="en-AU" sz="1350" b="0" i="0" u="none" strike="noStrike" kern="1200" dirty="0">
                        <a:solidFill>
                          <a:schemeClr val="bg1"/>
                        </a:solidFill>
                        <a:effectLst/>
                        <a:latin typeface="+mn-lt"/>
                        <a:ea typeface="+mn-ea"/>
                        <a:cs typeface="+mn-cs"/>
                      </a:endParaRPr>
                    </a:p>
                  </a:txBody>
                  <a:tcPr marL="81331" marR="81331" marT="0" marB="0" anchor="ctr"/>
                </a:tc>
                <a:tc>
                  <a:txBody>
                    <a:bodyPr/>
                    <a:lstStyle/>
                    <a:p>
                      <a:pPr rtl="0"/>
                      <a:r>
                        <a:rPr lang="en-GB" altLang="zh-CN" sz="1350" b="0" i="0" u="none" strike="noStrike" kern="1200" dirty="0">
                          <a:solidFill>
                            <a:schemeClr val="dk1"/>
                          </a:solidFill>
                          <a:effectLst/>
                          <a:latin typeface="+mn-lt"/>
                          <a:ea typeface="+mn-ea"/>
                          <a:cs typeface="+mn-cs"/>
                        </a:rPr>
                        <a:t>They are key people responsible for policy formulation and research</a:t>
                      </a:r>
                      <a:endParaRPr lang="en-GB" altLang="zh-CN" sz="1350" b="0" i="0" u="none" strike="noStrike" kern="1200" dirty="0">
                        <a:solidFill>
                          <a:schemeClr val="dk1"/>
                        </a:solidFill>
                        <a:effectLst/>
                        <a:latin typeface="+mn-lt"/>
                        <a:ea typeface="+mn-ea"/>
                        <a:cs typeface="+mn-cs"/>
                      </a:endParaRPr>
                    </a:p>
                  </a:txBody>
                  <a:tcPr marL="81331" marR="81331" marT="0" marB="0" anchor="ctr"/>
                </a:tc>
                <a:tc>
                  <a:txBody>
                    <a:bodyPr/>
                    <a:lstStyle/>
                    <a:p>
                      <a:pPr marL="0" algn="l" defTabSz="342900" rtl="0" eaLnBrk="1" latinLnBrk="0" hangingPunct="1">
                        <a:lnSpc>
                          <a:spcPct val="107000"/>
                        </a:lnSpc>
                      </a:pPr>
                      <a:r>
                        <a:rPr lang="en-GB" altLang="zh-CN" sz="1350" b="0" i="0" u="none" strike="noStrike" kern="1200" dirty="0">
                          <a:solidFill>
                            <a:schemeClr val="dk1"/>
                          </a:solidFill>
                          <a:effectLst/>
                          <a:latin typeface="+mn-lt"/>
                          <a:ea typeface="+mn-ea"/>
                          <a:cs typeface="+mn-cs"/>
                        </a:rPr>
                        <a:t>The increase and decrease of restrictive items in their policies have a great impact on the increase of cases</a:t>
                      </a:r>
                      <a:endParaRPr lang="en-GB" altLang="zh-CN" sz="1350" b="0" i="0" u="none" strike="noStrike" kern="1200" dirty="0">
                        <a:solidFill>
                          <a:schemeClr val="dk1"/>
                        </a:solidFill>
                        <a:effectLst/>
                        <a:latin typeface="+mn-lt"/>
                        <a:ea typeface="+mn-ea"/>
                        <a:cs typeface="+mn-cs"/>
                      </a:endParaRPr>
                    </a:p>
                  </a:txBody>
                  <a:tcPr marL="81331" marR="81331" marT="0" marB="0" anchor="ctr"/>
                </a:tc>
              </a:tr>
            </a:tbl>
          </a:graphicData>
        </a:graphic>
      </p:graphicFrame>
      <p:sp>
        <p:nvSpPr>
          <p:cNvPr id="5" name="TextBox 4"/>
          <p:cNvSpPr txBox="1"/>
          <p:nvPr/>
        </p:nvSpPr>
        <p:spPr>
          <a:xfrm>
            <a:off x="287531" y="474910"/>
            <a:ext cx="8099781" cy="830997"/>
          </a:xfrm>
          <a:prstGeom prst="rect">
            <a:avLst/>
          </a:prstGeom>
          <a:noFill/>
        </p:spPr>
        <p:txBody>
          <a:bodyPr wrap="none" rtlCol="0">
            <a:spAutoFit/>
          </a:bodyPr>
          <a:lstStyle/>
          <a:p>
            <a:r>
              <a:rPr lang="en-US" sz="1600" dirty="0"/>
              <a:t>Explore different types of target audience and its relationship to your project and select </a:t>
            </a:r>
            <a:endParaRPr lang="en-US" sz="1600" dirty="0"/>
          </a:p>
          <a:p>
            <a:r>
              <a:rPr lang="en-US" sz="1600" dirty="0"/>
              <a:t>the most appropriate.</a:t>
            </a:r>
            <a:endParaRPr lang="en-US" sz="1600" dirty="0"/>
          </a:p>
          <a:p>
            <a:pPr marL="285750" indent="-285750">
              <a:buFont typeface="Arial" panose="020B0604020202020204" pitchFamily="34" charset="0"/>
              <a:buChar char="•"/>
            </a:pPr>
            <a:endParaRPr lang="en-US"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 Schematic of the Project overview</a:t>
            </a:r>
            <a:endParaRPr lang="en-US" dirty="0"/>
          </a:p>
        </p:txBody>
      </p:sp>
      <p:pic>
        <p:nvPicPr>
          <p:cNvPr id="4" name="图片 3"/>
          <p:cNvPicPr>
            <a:picLocks noChangeAspect="1"/>
          </p:cNvPicPr>
          <p:nvPr/>
        </p:nvPicPr>
        <p:blipFill>
          <a:blip r:embed="rId1"/>
          <a:stretch>
            <a:fillRect/>
          </a:stretch>
        </p:blipFill>
        <p:spPr>
          <a:xfrm>
            <a:off x="633095" y="1395730"/>
            <a:ext cx="7663815" cy="30079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 Schematic of the Project overview</a:t>
            </a:r>
            <a:endParaRPr lang="en-US" dirty="0"/>
          </a:p>
        </p:txBody>
      </p:sp>
      <p:pic>
        <p:nvPicPr>
          <p:cNvPr id="2" name="图片 1"/>
          <p:cNvPicPr>
            <a:picLocks noChangeAspect="1"/>
          </p:cNvPicPr>
          <p:nvPr/>
        </p:nvPicPr>
        <p:blipFill>
          <a:blip r:embed="rId1"/>
          <a:srcRect r="11220" b="28729"/>
          <a:stretch>
            <a:fillRect/>
          </a:stretch>
        </p:blipFill>
        <p:spPr>
          <a:xfrm>
            <a:off x="1196340" y="1409065"/>
            <a:ext cx="7132320" cy="31413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b="0" dirty="0"/>
              <a:t>For Project: </a:t>
            </a:r>
            <a:endParaRPr lang="en-US" b="0" dirty="0"/>
          </a:p>
          <a:p>
            <a:r>
              <a:rPr lang="en-GB" altLang="zh-CN" dirty="0"/>
              <a:t>Challenge 1</a:t>
            </a:r>
            <a:r>
              <a:rPr lang="en-GB" altLang="zh-CN" b="0" dirty="0"/>
              <a:t>: Missing data for plenty of columns</a:t>
            </a:r>
            <a:endParaRPr lang="en-GB" altLang="zh-CN" b="0" dirty="0"/>
          </a:p>
          <a:p>
            <a:r>
              <a:rPr lang="en-GB" altLang="zh-CN" dirty="0"/>
              <a:t>Challenge 2:</a:t>
            </a:r>
            <a:r>
              <a:rPr lang="en-GB" altLang="zh-CN" b="0" dirty="0"/>
              <a:t> Unclear data meaning that we do not know the exact meaning of some columns of data</a:t>
            </a:r>
            <a:r>
              <a:rPr lang="en-US" altLang="zh-CN" b="0" dirty="0"/>
              <a:t>, such as age data.</a:t>
            </a:r>
            <a:endParaRPr lang="en-US" b="0" dirty="0"/>
          </a:p>
          <a:p>
            <a:endParaRPr lang="en-US" dirty="0"/>
          </a:p>
        </p:txBody>
      </p:sp>
      <p:sp>
        <p:nvSpPr>
          <p:cNvPr id="2" name="Title 1"/>
          <p:cNvSpPr>
            <a:spLocks noGrp="1"/>
          </p:cNvSpPr>
          <p:nvPr>
            <p:ph type="title"/>
          </p:nvPr>
        </p:nvSpPr>
        <p:spPr/>
        <p:txBody>
          <a:bodyPr/>
          <a:lstStyle/>
          <a:p>
            <a:r>
              <a:rPr lang="en-AU" dirty="0"/>
              <a:t>Define your project – Anticipated challenges  </a:t>
            </a:r>
            <a:endParaRPr lang="en-A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 Schematic of the Project overview</a:t>
            </a:r>
            <a:endParaRPr lang="en-US" dirty="0"/>
          </a:p>
        </p:txBody>
      </p:sp>
      <p:pic>
        <p:nvPicPr>
          <p:cNvPr id="5" name="图片 4"/>
          <p:cNvPicPr>
            <a:picLocks noChangeAspect="1"/>
          </p:cNvPicPr>
          <p:nvPr/>
        </p:nvPicPr>
        <p:blipFill>
          <a:blip r:embed="rId1"/>
          <a:srcRect b="26624"/>
          <a:stretch>
            <a:fillRect/>
          </a:stretch>
        </p:blipFill>
        <p:spPr>
          <a:xfrm>
            <a:off x="1140460" y="1467485"/>
            <a:ext cx="6998335" cy="27895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 Schematic of the Project overview</a:t>
            </a:r>
            <a:endParaRPr lang="en-US" dirty="0"/>
          </a:p>
        </p:txBody>
      </p:sp>
      <p:pic>
        <p:nvPicPr>
          <p:cNvPr id="5" name="图片 4"/>
          <p:cNvPicPr>
            <a:picLocks noChangeAspect="1"/>
          </p:cNvPicPr>
          <p:nvPr/>
        </p:nvPicPr>
        <p:blipFill>
          <a:blip r:embed="rId1"/>
          <a:stretch>
            <a:fillRect/>
          </a:stretch>
        </p:blipFill>
        <p:spPr>
          <a:xfrm>
            <a:off x="1567180" y="1221105"/>
            <a:ext cx="6377940" cy="35128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8775" y="941070"/>
            <a:ext cx="8785225" cy="3575685"/>
          </a:xfrm>
        </p:spPr>
        <p:txBody>
          <a:bodyPr/>
          <a:lstStyle/>
          <a:p>
            <a:r>
              <a:rPr lang="en-US" sz="1600" b="0" dirty="0"/>
              <a:t>Results 1:</a:t>
            </a:r>
            <a:endParaRPr lang="en-US" sz="1600" b="0" dirty="0"/>
          </a:p>
          <a:p>
            <a:r>
              <a:rPr lang="en-US" sz="1200" b="0" dirty="0"/>
              <a:t>As you can see from the line chart of the total new cases, India has the highest number of all countries, and it fluctuates wildly. The United States also has the second highest number of total  new cases. Other countries are not very different.</a:t>
            </a:r>
            <a:endParaRPr lang="en-US" sz="1200" b="0" dirty="0"/>
          </a:p>
          <a:p>
            <a:endParaRPr lang="en-US" sz="1200" b="0" dirty="0"/>
          </a:p>
          <a:p>
            <a:r>
              <a:rPr lang="en-US" sz="1200" b="0" dirty="0"/>
              <a:t>It can be seen from the line chart of the strict control index that although all countries have drastic fluctuations in the control degree, the overall trend is declining. It can also be seen that with the improvement of the epidemic, the national control is not so strict.</a:t>
            </a:r>
            <a:endParaRPr lang="en-US" sz="1200" b="0" dirty="0"/>
          </a:p>
          <a:p>
            <a:endParaRPr lang="en-US" sz="1200" b="0" dirty="0"/>
          </a:p>
          <a:p>
            <a:r>
              <a:rPr lang="en-US" sz="1200" b="0" dirty="0"/>
              <a:t>By comparing the cluster line chart, it can be seen that the degree of strict control of all countries can be roughly divided into four categories, among which the United States and India are in a cluster. However, it can be seen from the cluster line chart of the total number of new cases that the case trends are different between the two countries, indicating that roughly the same level of control does not apply to the two countries with different situations. Although India showed an increasing trend from April to May 2021, the total number of new cases dropped sharply and returned to a relatively flat trend through policy control, indicating that the policy was effective.</a:t>
            </a:r>
            <a:endParaRPr lang="en-US" sz="1200" b="0" dirty="0"/>
          </a:p>
          <a:p>
            <a:r>
              <a:rPr lang="en-US" sz="1200" b="0" dirty="0"/>
              <a:t>For the United States, the total number of new cases has been fluctuating, indicating that the government's strict control policy has not achieved good results. Therefore, the United States should formulate corresponding countermeasures according to the case situation of its own country, at least different from other countries.</a:t>
            </a:r>
            <a:endParaRPr lang="en-US" sz="1200" b="0" dirty="0"/>
          </a:p>
          <a:p>
            <a:endParaRPr lang="en-US" sz="1600" b="0" dirty="0"/>
          </a:p>
          <a:p>
            <a:endParaRPr lang="en-GB" altLang="zh-CN" sz="1400" b="0"/>
          </a:p>
        </p:txBody>
      </p:sp>
      <p:sp>
        <p:nvSpPr>
          <p:cNvPr id="3" name="Title 2"/>
          <p:cNvSpPr>
            <a:spLocks noGrp="1"/>
          </p:cNvSpPr>
          <p:nvPr>
            <p:ph type="title"/>
          </p:nvPr>
        </p:nvSpPr>
        <p:spPr>
          <a:xfrm>
            <a:off x="358775" y="138748"/>
            <a:ext cx="8426450" cy="485387"/>
          </a:xfrm>
        </p:spPr>
        <p:txBody>
          <a:bodyPr/>
          <a:lstStyle/>
          <a:p>
            <a:r>
              <a:rPr lang="en-US" dirty="0"/>
              <a:t>Key results or message from the project / analysis</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8610" y="784225"/>
            <a:ext cx="8785225" cy="3575685"/>
          </a:xfrm>
        </p:spPr>
        <p:txBody>
          <a:bodyPr/>
          <a:lstStyle/>
          <a:p>
            <a:endParaRPr lang="en-US" sz="1600" b="0" dirty="0"/>
          </a:p>
          <a:p>
            <a:r>
              <a:rPr lang="en-US" sz="1400" b="0" dirty="0"/>
              <a:t>Results 2: </a:t>
            </a:r>
            <a:endParaRPr lang="en-US" sz="1400" b="0" dirty="0"/>
          </a:p>
          <a:p>
            <a:r>
              <a:rPr lang="en-GB" altLang="zh-CN" sz="1200" b="0">
                <a:sym typeface="+mn-ea"/>
              </a:rPr>
              <a:t>The map shows the lag time of different countries between 2021-01-01 and 2021-12-31. From the map, we can find that when all countries increase the stringency index, there will be a certain decline in new cases smoothed, which shows that some measures introduced by the government against COVID-19 are effective. In addition, it also can be found that the colors of certain countries or regions are significantly different from other countries or regions, such as India and Poland. The lag time of these countries is relatively larger than the lag time of other countries, which indicates that the time interval between the increase in the stringency index and the decrease in the number of new cases smoothed in these countries is relatively long. Thus, we can infer that some of the government's measures against COVID-19 may take longer to take effect in these countries. Target audiences can compare the specific measures of these countries with larger lag times to those of countries with smaller lag times and observe which measures may help to smooth the decline of new cases. And they can refer to their own country's policies and revise and improve them according to their own country's national conditions.</a:t>
            </a:r>
            <a:endParaRPr lang="en-GB" altLang="zh-CN" sz="1400" b="0">
              <a:sym typeface="+mn-ea"/>
            </a:endParaRPr>
          </a:p>
          <a:p>
            <a:r>
              <a:rPr lang="en-US" sz="1400" b="0" dirty="0"/>
              <a:t>Results 3:</a:t>
            </a:r>
            <a:endParaRPr lang="en-US" sz="1400" b="0" dirty="0"/>
          </a:p>
          <a:p>
            <a:r>
              <a:rPr lang="en-GB" altLang="zh-CN" sz="1400" b="0"/>
              <a:t>By observing the </a:t>
            </a:r>
            <a:r>
              <a:rPr lang="en-US" altLang="en-GB" sz="1400" b="0"/>
              <a:t>new caeses </a:t>
            </a:r>
            <a:r>
              <a:rPr lang="en-GB" altLang="zh-CN" sz="1400" b="0"/>
              <a:t>FD chart, it is found that the changes in India and the United States fluctuate greatly. Combined with the </a:t>
            </a:r>
            <a:r>
              <a:rPr lang="en-US" altLang="en-GB" sz="1400" b="0"/>
              <a:t>stringency index FD</a:t>
            </a:r>
            <a:r>
              <a:rPr lang="en-GB" altLang="zh-CN" sz="1400" b="0"/>
              <a:t> </a:t>
            </a:r>
            <a:r>
              <a:rPr lang="en-US" altLang="en-GB" sz="1400" b="0"/>
              <a:t>figures</a:t>
            </a:r>
            <a:r>
              <a:rPr lang="en-GB" altLang="zh-CN" sz="1400" b="0"/>
              <a:t>, it is found that the policies are also changing</a:t>
            </a:r>
            <a:r>
              <a:rPr lang="en-US" altLang="en-GB" sz="1400" b="0"/>
              <a:t> in the 2021</a:t>
            </a:r>
            <a:r>
              <a:rPr lang="en-GB" altLang="zh-CN" sz="1400" b="0"/>
              <a:t>, indicating that these countries have not found policies suitable for their own countries to fight the epidemic and can not well limit the epidemic</a:t>
            </a:r>
            <a:endParaRPr lang="en-GB" altLang="zh-CN" sz="1400" b="0"/>
          </a:p>
        </p:txBody>
      </p:sp>
      <p:sp>
        <p:nvSpPr>
          <p:cNvPr id="3" name="Title 2"/>
          <p:cNvSpPr>
            <a:spLocks noGrp="1"/>
          </p:cNvSpPr>
          <p:nvPr>
            <p:ph type="title"/>
          </p:nvPr>
        </p:nvSpPr>
        <p:spPr>
          <a:xfrm>
            <a:off x="358775" y="138748"/>
            <a:ext cx="8426450" cy="485387"/>
          </a:xfrm>
        </p:spPr>
        <p:txBody>
          <a:bodyPr/>
          <a:lstStyle/>
          <a:p>
            <a:r>
              <a:rPr lang="en-US" dirty="0"/>
              <a:t>Key results or message from the project / analysis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1"/>
          </p:nvPr>
        </p:nvSpPr>
        <p:spPr/>
        <p:txBody>
          <a:bodyPr/>
          <a:lstStyle/>
          <a:p>
            <a:r>
              <a:rPr lang="en-US" sz="2000" b="0" dirty="0"/>
              <a:t>Clustering and Line Chart</a:t>
            </a:r>
            <a:endParaRPr lang="en-US" b="0" dirty="0"/>
          </a:p>
        </p:txBody>
      </p:sp>
      <p:sp>
        <p:nvSpPr>
          <p:cNvPr id="2" name="Title 1"/>
          <p:cNvSpPr>
            <a:spLocks noGrp="1"/>
          </p:cNvSpPr>
          <p:nvPr>
            <p:ph type="title"/>
          </p:nvPr>
        </p:nvSpPr>
        <p:spPr/>
        <p:txBody>
          <a:bodyPr/>
          <a:lstStyle/>
          <a:p>
            <a:r>
              <a:rPr lang="en-AU" dirty="0"/>
              <a:t>Draft or final evaluation </a:t>
            </a:r>
            <a:endParaRPr lang="en-AU" dirty="0"/>
          </a:p>
        </p:txBody>
      </p:sp>
      <p:pic>
        <p:nvPicPr>
          <p:cNvPr id="6" name="图片 5"/>
          <p:cNvPicPr>
            <a:picLocks noChangeAspect="1"/>
          </p:cNvPicPr>
          <p:nvPr/>
        </p:nvPicPr>
        <p:blipFill>
          <a:blip r:embed="rId1"/>
          <a:stretch>
            <a:fillRect/>
          </a:stretch>
        </p:blipFill>
        <p:spPr>
          <a:xfrm>
            <a:off x="0" y="1245870"/>
            <a:ext cx="4448810" cy="3279140"/>
          </a:xfrm>
          <a:prstGeom prst="rect">
            <a:avLst/>
          </a:prstGeom>
        </p:spPr>
      </p:pic>
      <p:pic>
        <p:nvPicPr>
          <p:cNvPr id="7" name="图片 6"/>
          <p:cNvPicPr>
            <a:picLocks noChangeAspect="1"/>
          </p:cNvPicPr>
          <p:nvPr/>
        </p:nvPicPr>
        <p:blipFill>
          <a:blip r:embed="rId2"/>
          <a:stretch>
            <a:fillRect/>
          </a:stretch>
        </p:blipFill>
        <p:spPr>
          <a:xfrm>
            <a:off x="4292600" y="1365250"/>
            <a:ext cx="4584065" cy="30314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1"/>
          </p:nvPr>
        </p:nvSpPr>
        <p:spPr/>
        <p:txBody>
          <a:bodyPr/>
          <a:lstStyle/>
          <a:p>
            <a:r>
              <a:rPr lang="en-US" sz="2000" b="0" dirty="0"/>
              <a:t>Lag Map</a:t>
            </a:r>
            <a:endParaRPr lang="en-US" b="0" dirty="0"/>
          </a:p>
        </p:txBody>
      </p:sp>
      <p:sp>
        <p:nvSpPr>
          <p:cNvPr id="2" name="Title 1"/>
          <p:cNvSpPr>
            <a:spLocks noGrp="1"/>
          </p:cNvSpPr>
          <p:nvPr>
            <p:ph type="title"/>
          </p:nvPr>
        </p:nvSpPr>
        <p:spPr/>
        <p:txBody>
          <a:bodyPr/>
          <a:lstStyle/>
          <a:p>
            <a:r>
              <a:rPr lang="en-AU" dirty="0"/>
              <a:t>Draft or final evaluation </a:t>
            </a:r>
            <a:endParaRPr lang="en-AU" dirty="0"/>
          </a:p>
        </p:txBody>
      </p:sp>
      <p:pic>
        <p:nvPicPr>
          <p:cNvPr id="3" name="图片 2"/>
          <p:cNvPicPr>
            <a:picLocks noChangeAspect="1"/>
          </p:cNvPicPr>
          <p:nvPr/>
        </p:nvPicPr>
        <p:blipFill>
          <a:blip r:embed="rId1"/>
          <a:stretch>
            <a:fillRect/>
          </a:stretch>
        </p:blipFill>
        <p:spPr>
          <a:xfrm>
            <a:off x="2235200" y="1083945"/>
            <a:ext cx="4816475" cy="355473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1"/>
          </p:nvPr>
        </p:nvSpPr>
        <p:spPr/>
        <p:txBody>
          <a:bodyPr/>
          <a:lstStyle/>
          <a:p>
            <a:r>
              <a:rPr lang="en-US" sz="2000" b="0" dirty="0"/>
              <a:t>First Difference:</a:t>
            </a:r>
            <a:endParaRPr lang="en-US" b="0" dirty="0"/>
          </a:p>
        </p:txBody>
      </p:sp>
      <p:sp>
        <p:nvSpPr>
          <p:cNvPr id="2" name="Title 1"/>
          <p:cNvSpPr>
            <a:spLocks noGrp="1"/>
          </p:cNvSpPr>
          <p:nvPr>
            <p:ph type="title"/>
          </p:nvPr>
        </p:nvSpPr>
        <p:spPr/>
        <p:txBody>
          <a:bodyPr/>
          <a:lstStyle/>
          <a:p>
            <a:r>
              <a:rPr lang="en-AU" dirty="0"/>
              <a:t>Draft or final evaluation </a:t>
            </a:r>
            <a:endParaRPr lang="en-AU" dirty="0"/>
          </a:p>
        </p:txBody>
      </p:sp>
      <p:pic>
        <p:nvPicPr>
          <p:cNvPr id="6" name="图片 5"/>
          <p:cNvPicPr>
            <a:picLocks noChangeAspect="1"/>
          </p:cNvPicPr>
          <p:nvPr/>
        </p:nvPicPr>
        <p:blipFill>
          <a:blip r:embed="rId1"/>
          <a:stretch>
            <a:fillRect/>
          </a:stretch>
        </p:blipFill>
        <p:spPr>
          <a:xfrm>
            <a:off x="0" y="1639570"/>
            <a:ext cx="4230370" cy="2604135"/>
          </a:xfrm>
          <a:prstGeom prst="rect">
            <a:avLst/>
          </a:prstGeom>
        </p:spPr>
      </p:pic>
      <p:pic>
        <p:nvPicPr>
          <p:cNvPr id="7" name="图片 6"/>
          <p:cNvPicPr>
            <a:picLocks noChangeAspect="1"/>
          </p:cNvPicPr>
          <p:nvPr/>
        </p:nvPicPr>
        <p:blipFill>
          <a:blip r:embed="rId2"/>
          <a:stretch>
            <a:fillRect/>
          </a:stretch>
        </p:blipFill>
        <p:spPr>
          <a:xfrm>
            <a:off x="4706620" y="1802765"/>
            <a:ext cx="3862705" cy="245618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495" y="170498"/>
            <a:ext cx="8426450" cy="485387"/>
          </a:xfrm>
        </p:spPr>
        <p:txBody>
          <a:bodyPr/>
          <a:lstStyle/>
          <a:p>
            <a:r>
              <a:rPr lang="en-AU" dirty="0"/>
              <a:t>Meeting minutes</a:t>
            </a:r>
            <a:endParaRPr lang="en-AU" dirty="0"/>
          </a:p>
        </p:txBody>
      </p:sp>
      <p:graphicFrame>
        <p:nvGraphicFramePr>
          <p:cNvPr id="8" name="Table 7"/>
          <p:cNvGraphicFramePr>
            <a:graphicFrameLocks noGrp="1"/>
          </p:cNvGraphicFramePr>
          <p:nvPr>
            <p:custDataLst>
              <p:tags r:id="rId1"/>
            </p:custDataLst>
          </p:nvPr>
        </p:nvGraphicFramePr>
        <p:xfrm>
          <a:off x="358775" y="1497142"/>
          <a:ext cx="8518715" cy="2950003"/>
        </p:xfrm>
        <a:graphic>
          <a:graphicData uri="http://schemas.openxmlformats.org/drawingml/2006/table">
            <a:tbl>
              <a:tblPr firstRow="1" firstCol="1" bandRow="1">
                <a:tableStyleId>{5C22544A-7EE6-4342-B048-85BDC9FD1C3A}</a:tableStyleId>
              </a:tblPr>
              <a:tblGrid>
                <a:gridCol w="1373987"/>
                <a:gridCol w="2534438"/>
                <a:gridCol w="4610290"/>
              </a:tblGrid>
              <a:tr h="564619">
                <a:tc>
                  <a:txBody>
                    <a:bodyPr/>
                    <a:lstStyle/>
                    <a:p>
                      <a:pPr algn="ctr">
                        <a:lnSpc>
                          <a:spcPct val="107000"/>
                        </a:lnSpc>
                        <a:spcAft>
                          <a:spcPts val="0"/>
                        </a:spcAft>
                      </a:pPr>
                      <a:r>
                        <a:rPr lang="en-AU" sz="1600" dirty="0">
                          <a:effectLst/>
                        </a:rPr>
                        <a:t>Item</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Discussion</a:t>
                      </a:r>
                      <a:endParaRPr lang="en-AU" sz="1600" dirty="0">
                        <a:effectLst/>
                      </a:endParaRPr>
                    </a:p>
                    <a:p>
                      <a:pPr algn="ctr">
                        <a:lnSpc>
                          <a:spcPct val="107000"/>
                        </a:lnSpc>
                        <a:spcAft>
                          <a:spcPts val="0"/>
                        </a:spcAft>
                      </a:pPr>
                      <a:r>
                        <a:rPr lang="en-AU" sz="1100" dirty="0">
                          <a:effectLst/>
                          <a:latin typeface="Tw Cen MT" charset="0"/>
                          <a:ea typeface="Calibri" panose="020F0502020204030204" pitchFamily="34" charset="0"/>
                          <a:cs typeface="Times New Roman" panose="02020603050405020304" pitchFamily="18" charset="0"/>
                        </a:rPr>
                        <a:t>(you can refer to previous slides)</a:t>
                      </a:r>
                      <a:endParaRPr lang="en-AU" sz="11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Actions (who) – action points for next week</a:t>
                      </a:r>
                      <a:endParaRPr lang="en-AU" sz="1600" dirty="0">
                        <a:effectLst/>
                      </a:endParaRPr>
                    </a:p>
                  </a:txBody>
                  <a:tcPr marL="81331" marR="81331" marT="0" marB="0" anchor="ctr"/>
                </a:tc>
              </a:tr>
              <a:tr h="487680">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Organize report</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Organize all the code the analyze result</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Sort out all the code and analysis, and complete the preliminary report model</a:t>
                      </a:r>
                      <a:endParaRPr lang="en-US" altLang="en-AU" sz="1000" dirty="0">
                        <a:effectLst/>
                        <a:latin typeface="Calibri" panose="020F0502020204030204" pitchFamily="34" charset="0"/>
                        <a:cs typeface="Times New Roman" panose="02020603050405020304" pitchFamily="18" charset="0"/>
                      </a:endParaRPr>
                    </a:p>
                    <a:p>
                      <a:pPr>
                        <a:lnSpc>
                          <a:spcPct val="107000"/>
                        </a:lnSpc>
                      </a:pPr>
                      <a:r>
                        <a:rPr lang="en-US" altLang="en-AU" sz="1000" dirty="0">
                          <a:effectLst/>
                          <a:latin typeface="Calibri" panose="020F0502020204030204" pitchFamily="34" charset="0"/>
                          <a:cs typeface="Times New Roman" panose="02020603050405020304" pitchFamily="18" charset="0"/>
                        </a:rPr>
                        <a:t>---Fu Kang</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find the max lag time</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Fix the code and get the max lag time of each country</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display the max lag time on the map</a:t>
                      </a:r>
                      <a:endParaRPr lang="en-US" altLang="en-AU" sz="1000">
                        <a:effectLst/>
                        <a:latin typeface="Calibri" panose="020F0502020204030204" pitchFamily="34" charset="0"/>
                        <a:cs typeface="Times New Roman" panose="02020603050405020304" pitchFamily="18" charset="0"/>
                      </a:endParaRPr>
                    </a:p>
                    <a:p>
                      <a:pPr>
                        <a:lnSpc>
                          <a:spcPct val="107000"/>
                        </a:lnSpc>
                      </a:pPr>
                      <a:r>
                        <a:rPr lang="en-US" altLang="en-AU" sz="1000">
                          <a:effectLst/>
                          <a:latin typeface="Calibri" panose="020F0502020204030204" pitchFamily="34" charset="0"/>
                          <a:cs typeface="Times New Roman" panose="02020603050405020304" pitchFamily="18" charset="0"/>
                        </a:rPr>
                        <a:t>--- Katherine An</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Compare the coefficient that line chart change</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Find the specific coefficientchange in the stringency index</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find the </a:t>
                      </a:r>
                      <a:r>
                        <a:rPr lang="en-US" altLang="en-AU" sz="1000">
                          <a:effectLst/>
                          <a:latin typeface="Calibri" panose="020F0502020204030204" pitchFamily="34" charset="0"/>
                          <a:cs typeface="Times New Roman" panose="02020603050405020304" pitchFamily="18" charset="0"/>
                          <a:sym typeface="+mn-ea"/>
                        </a:rPr>
                        <a:t> specific coeficients change and which coefficient would affect the covid better</a:t>
                      </a:r>
                      <a:endParaRPr lang="en-US" altLang="en-AU" sz="1000">
                        <a:effectLst/>
                        <a:latin typeface="Calibri" panose="020F0502020204030204" pitchFamily="34" charset="0"/>
                        <a:cs typeface="Times New Roman" panose="02020603050405020304" pitchFamily="18" charset="0"/>
                        <a:sym typeface="+mn-ea"/>
                      </a:endParaRPr>
                    </a:p>
                    <a:p>
                      <a:pPr>
                        <a:lnSpc>
                          <a:spcPct val="107000"/>
                        </a:lnSpc>
                      </a:pPr>
                      <a:r>
                        <a:rPr lang="en-US" altLang="en-AU" sz="1000">
                          <a:effectLst/>
                          <a:latin typeface="Calibri" panose="020F0502020204030204" pitchFamily="34" charset="0"/>
                          <a:cs typeface="Times New Roman" panose="02020603050405020304" pitchFamily="18" charset="0"/>
                        </a:rPr>
                        <a:t>---Yunshuo Zhang</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summarise and analyse results</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Summarise all the result and analyse the result based on the questions</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Summarise and analyse the new result</a:t>
                      </a:r>
                      <a:endParaRPr lang="en-US" altLang="en-AU" sz="1000" dirty="0">
                        <a:effectLst/>
                        <a:latin typeface="Calibri" panose="020F0502020204030204" pitchFamily="34" charset="0"/>
                        <a:cs typeface="Times New Roman" panose="02020603050405020304" pitchFamily="18" charset="0"/>
                      </a:endParaRPr>
                    </a:p>
                    <a:p>
                      <a:pPr>
                        <a:lnSpc>
                          <a:spcPct val="107000"/>
                        </a:lnSpc>
                      </a:pPr>
                      <a:r>
                        <a:rPr lang="en-US" altLang="en-AU" sz="1000" dirty="0">
                          <a:effectLst/>
                          <a:latin typeface="Calibri" panose="020F0502020204030204" pitchFamily="34" charset="0"/>
                          <a:cs typeface="Times New Roman" panose="02020603050405020304" pitchFamily="18" charset="0"/>
                        </a:rPr>
                        <a:t>---</a:t>
                      </a:r>
                      <a:r>
                        <a:rPr lang="en-US" altLang="en-AU" sz="1000">
                          <a:effectLst/>
                          <a:latin typeface="Calibri" panose="020F0502020204030204" pitchFamily="34" charset="0"/>
                          <a:cs typeface="Times New Roman" panose="02020603050405020304" pitchFamily="18" charset="0"/>
                          <a:sym typeface="+mn-ea"/>
                        </a:rPr>
                        <a:t>Yachao Zhang</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perfect the shiny</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combine the result figure on the shiny and update shiny</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Put our new figures to the shiny and update it according to the tutors’ suggestions</a:t>
                      </a:r>
                      <a:endParaRPr lang="en-US" altLang="en-AU" sz="1000" dirty="0">
                        <a:effectLst/>
                        <a:latin typeface="Calibri" panose="020F0502020204030204" pitchFamily="34" charset="0"/>
                        <a:cs typeface="Times New Roman" panose="02020603050405020304" pitchFamily="18" charset="0"/>
                      </a:endParaRPr>
                    </a:p>
                    <a:p>
                      <a:pPr>
                        <a:lnSpc>
                          <a:spcPct val="107000"/>
                        </a:lnSpc>
                      </a:pPr>
                      <a:r>
                        <a:rPr lang="en-US" altLang="en-AU" sz="1000" dirty="0">
                          <a:effectLst/>
                          <a:latin typeface="Calibri" panose="020F0502020204030204" pitchFamily="34" charset="0"/>
                          <a:cs typeface="Times New Roman" panose="02020603050405020304" pitchFamily="18" charset="0"/>
                        </a:rPr>
                        <a:t>---Yuxuan Qin</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r>
            </a:tbl>
          </a:graphicData>
        </a:graphic>
      </p:graphicFrame>
      <p:sp>
        <p:nvSpPr>
          <p:cNvPr id="9" name="Rectangle 2"/>
          <p:cNvSpPr>
            <a:spLocks noChangeArrowheads="1"/>
          </p:cNvSpPr>
          <p:nvPr/>
        </p:nvSpPr>
        <p:spPr bwMode="auto">
          <a:xfrm>
            <a:off x="358775" y="882333"/>
            <a:ext cx="6884035" cy="55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Date and time of meeting:</a:t>
            </a:r>
            <a:r>
              <a:rPr kumimoji="0" lang="en-US" altLang="en-AU"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a:t>
            </a:r>
            <a:r>
              <a:rPr lang="en-US" altLang="en-AU" sz="1000" i="1" dirty="0">
                <a:ln>
                  <a:noFill/>
                </a:ln>
                <a:effectLst/>
                <a:latin typeface="Tw Cen MT" charset="0"/>
                <a:ea typeface="Calibri" panose="020F0502020204030204" pitchFamily="34" charset="0"/>
                <a:cs typeface="Times New Roman" panose="02020603050405020304" pitchFamily="18" charset="0"/>
                <a:sym typeface="+mn-ea"/>
              </a:rPr>
              <a:t> </a:t>
            </a:r>
            <a:r>
              <a:rPr kumimoji="0" lang="en-US" altLang="en-AU"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03/05/2022,</a:t>
            </a:r>
            <a:r>
              <a:rPr lang="en-US" altLang="en-AU" sz="1000" i="1" dirty="0">
                <a:ln>
                  <a:noFill/>
                </a:ln>
                <a:effectLst/>
                <a:latin typeface="Tw Cen MT" charset="0"/>
                <a:ea typeface="Calibri" panose="020F0502020204030204" pitchFamily="34" charset="0"/>
                <a:cs typeface="Times New Roman" panose="02020603050405020304" pitchFamily="18" charset="0"/>
                <a:sym typeface="+mn-ea"/>
              </a:rPr>
              <a:t>08/05/2022</a:t>
            </a:r>
            <a:r>
              <a:rPr kumimoji="0" lang="en-US" altLang="en-AU"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(at least 2 hours of each meeting)</a:t>
            </a:r>
            <a:endParaRPr kumimoji="0" lang="en-AU"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Team members present:</a:t>
            </a:r>
            <a:r>
              <a:rPr kumimoji="0" lang="en-US" altLang="en-AU" sz="10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all members</a:t>
            </a:r>
            <a:endParaRPr kumimoji="0" lang="en-AU"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000" b="1" i="0"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AGENDA</a:t>
            </a:r>
            <a:endParaRPr kumimoji="0" lang="en-AU" altLang="en-US" sz="1000" b="0" i="0" u="none" strike="noStrike" cap="none" normalizeH="0" baseline="0" dirty="0">
              <a:ln>
                <a:noFill/>
              </a:ln>
              <a:solidFill>
                <a:schemeClr val="tx1"/>
              </a:solidFill>
              <a:effectLst/>
            </a:endParaRPr>
          </a:p>
        </p:txBody>
      </p:sp>
      <p:sp>
        <p:nvSpPr>
          <p:cNvPr id="10" name="Rectangle 9"/>
          <p:cNvSpPr/>
          <p:nvPr/>
        </p:nvSpPr>
        <p:spPr>
          <a:xfrm>
            <a:off x="1958975" y="4444365"/>
            <a:ext cx="5310505" cy="553085"/>
          </a:xfrm>
          <a:prstGeom prst="rect">
            <a:avLst/>
          </a:prstGeom>
        </p:spPr>
        <p:txBody>
          <a:bodyPr wrap="square">
            <a:spAutoFit/>
          </a:bodyPr>
          <a:lstStyle/>
          <a:p>
            <a:pPr lvl="0" defTabSz="914400" eaLnBrk="0" hangingPunct="0"/>
            <a:r>
              <a:rPr lang="en-AU" altLang="en-US" sz="1000" i="1" dirty="0">
                <a:latin typeface="Tw Cen MT" charset="0"/>
                <a:ea typeface="Calibri" panose="020F0502020204030204" pitchFamily="34" charset="0"/>
                <a:cs typeface="Times New Roman" panose="02020603050405020304" pitchFamily="18" charset="0"/>
              </a:rPr>
              <a:t>Next meeting date and time:</a:t>
            </a:r>
            <a:r>
              <a:rPr lang="en-US" altLang="en-AU" sz="1000" i="1" dirty="0">
                <a:latin typeface="Tw Cen MT" charset="0"/>
                <a:ea typeface="Calibri" panose="020F0502020204030204" pitchFamily="34" charset="0"/>
                <a:cs typeface="Times New Roman" panose="02020603050405020304" pitchFamily="18" charset="0"/>
              </a:rPr>
              <a:t> 10/05/2022</a:t>
            </a:r>
            <a:endParaRPr lang="en-AU" altLang="en-US" sz="1000" i="1" dirty="0">
              <a:latin typeface="Tw Cen MT" charset="0"/>
              <a:ea typeface="Calibri" panose="020F0502020204030204" pitchFamily="34" charset="0"/>
              <a:cs typeface="Times New Roman" panose="02020603050405020304" pitchFamily="18" charset="0"/>
            </a:endParaRPr>
          </a:p>
          <a:p>
            <a:pPr lvl="0" defTabSz="914400" eaLnBrk="0" hangingPunct="0"/>
            <a:r>
              <a:rPr lang="en-AU" altLang="en-US" sz="1000" i="1" dirty="0">
                <a:latin typeface="Tw Cen MT" charset="0"/>
                <a:cs typeface="Times New Roman" panose="02020603050405020304" pitchFamily="18" charset="0"/>
              </a:rPr>
              <a:t>Group member responsible for finalising/submitting minutes:</a:t>
            </a:r>
            <a:r>
              <a:rPr lang="en-US" altLang="en-AU" sz="1000" i="1" dirty="0">
                <a:latin typeface="Tw Cen MT" charset="0"/>
                <a:cs typeface="Times New Roman" panose="02020603050405020304" pitchFamily="18" charset="0"/>
              </a:rPr>
              <a:t> Yunshuo Zhang</a:t>
            </a:r>
            <a:endParaRPr lang="en-AU" altLang="en-US" sz="1000" i="1" dirty="0">
              <a:latin typeface="Tw Cen MT" charset="0"/>
              <a:cs typeface="Times New Roman" panose="02020603050405020304" pitchFamily="18" charset="0"/>
            </a:endParaRPr>
          </a:p>
          <a:p>
            <a:pPr lvl="0" defTabSz="914400" eaLnBrk="0" hangingPunct="0"/>
            <a:r>
              <a:rPr lang="en-AU" altLang="en-US" sz="1000" i="1" dirty="0">
                <a:solidFill>
                  <a:srgbClr val="FF0000"/>
                </a:solidFill>
                <a:latin typeface="Tw Cen MT" charset="0"/>
                <a:cs typeface="Times New Roman" panose="02020603050405020304" pitchFamily="18" charset="0"/>
              </a:rPr>
              <a:t>To be posted on the CANVAS Individual group website</a:t>
            </a:r>
            <a:endParaRPr lang="en-AU" altLang="en-US" sz="1000" dirty="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1400" dirty="0"/>
              <a:t>Key message of the presentations. </a:t>
            </a:r>
            <a:endParaRPr lang="en-US" sz="1400" dirty="0"/>
          </a:p>
          <a:p>
            <a:r>
              <a:rPr lang="en-US" sz="1400" b="0" dirty="0"/>
              <a:t>data selection</a:t>
            </a:r>
            <a:endParaRPr lang="en-US" sz="1400" b="0" dirty="0"/>
          </a:p>
          <a:p>
            <a:r>
              <a:rPr lang="en-US" sz="1400" b="0" dirty="0"/>
              <a:t>stringency and new cases changing trend of each country</a:t>
            </a:r>
            <a:endParaRPr lang="en-US" sz="1400" b="0" dirty="0"/>
          </a:p>
          <a:p>
            <a:r>
              <a:rPr lang="en-US" sz="1400" b="0" dirty="0"/>
              <a:t>policy lag time and efficiency</a:t>
            </a:r>
            <a:endParaRPr lang="en-US" sz="1400" b="0" dirty="0"/>
          </a:p>
          <a:p>
            <a:endParaRPr lang="en-US" sz="1400" b="0" dirty="0"/>
          </a:p>
          <a:p>
            <a:r>
              <a:rPr lang="en-US" sz="1400" dirty="0"/>
              <a:t>Structure of the presentation</a:t>
            </a:r>
            <a:endParaRPr lang="en-US" sz="1400" dirty="0"/>
          </a:p>
          <a:p>
            <a:r>
              <a:rPr lang="en-US" sz="1400" b="0" dirty="0"/>
              <a:t>Introduction</a:t>
            </a:r>
            <a:endParaRPr lang="en-US" sz="1400" b="0" dirty="0"/>
          </a:p>
          <a:p>
            <a:r>
              <a:rPr lang="en-US" sz="1400" b="0" dirty="0"/>
              <a:t>Data Clean</a:t>
            </a:r>
            <a:endParaRPr lang="en-US" sz="1400" b="0" dirty="0"/>
          </a:p>
          <a:p>
            <a:r>
              <a:rPr lang="en-US" sz="1400" b="0" dirty="0"/>
              <a:t>Research Question 1—Hierarchical clustering+FD</a:t>
            </a:r>
            <a:endParaRPr lang="en-US" sz="1400" b="0" dirty="0"/>
          </a:p>
          <a:p>
            <a:r>
              <a:rPr lang="en-US" sz="1400" b="0" dirty="0"/>
              <a:t>Research Question 2—Lag Map + Variable analyze</a:t>
            </a:r>
            <a:endParaRPr lang="en-US" sz="1400" b="0" dirty="0"/>
          </a:p>
          <a:p>
            <a:r>
              <a:rPr lang="en-US" sz="1400" b="0" dirty="0"/>
              <a:t>Shiny</a:t>
            </a:r>
            <a:endParaRPr lang="en-US" sz="1400" b="0" dirty="0"/>
          </a:p>
          <a:p>
            <a:r>
              <a:rPr lang="en-US" sz="1400" b="0" dirty="0"/>
              <a:t>Conclusion</a:t>
            </a:r>
            <a:endParaRPr lang="en-US" sz="1400" b="0" dirty="0"/>
          </a:p>
          <a:p>
            <a:endParaRPr lang="en-US" b="0" dirty="0"/>
          </a:p>
          <a:p>
            <a:endParaRPr lang="en-US" b="0" dirty="0"/>
          </a:p>
        </p:txBody>
      </p:sp>
      <p:sp>
        <p:nvSpPr>
          <p:cNvPr id="2" name="Title 1"/>
          <p:cNvSpPr>
            <a:spLocks noGrp="1"/>
          </p:cNvSpPr>
          <p:nvPr>
            <p:ph type="title"/>
          </p:nvPr>
        </p:nvSpPr>
        <p:spPr/>
        <p:txBody>
          <a:bodyPr/>
          <a:lstStyle/>
          <a:p>
            <a:r>
              <a:rPr lang="en-US" dirty="0"/>
              <a:t>Draft of the presentation outline</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b="0" dirty="0"/>
          </a:p>
          <a:p>
            <a:r>
              <a:rPr lang="en-US" sz="1400" b="0" dirty="0"/>
              <a:t>Results 1: Trend result:</a:t>
            </a:r>
            <a:endParaRPr lang="en-US" sz="1400" b="0" dirty="0"/>
          </a:p>
          <a:p>
            <a:r>
              <a:rPr lang="en-US" sz="1400" b="0" dirty="0"/>
              <a:t>By comparing the degree of stringency index and the total new cases in the selected countries, it can be seen that countries with severe fluctuations in control policies will have a relatively small increase in new cases, such as Russia and Mexico. On the contrary, if the stringency index of some countries are relatively flat, it indicates that the corresponding countermeasures are not formulated according to the increase of new cases, resulting in the large fluctuation of the increase of new cases, such as the United States, Spain and United Kingdom.</a:t>
            </a:r>
            <a:endParaRPr lang="en-US" sz="1400" b="0" dirty="0"/>
          </a:p>
          <a:p>
            <a:pPr marL="0" indent="0">
              <a:buNone/>
            </a:pPr>
            <a:endParaRPr lang="en-US" sz="1400" b="0" dirty="0"/>
          </a:p>
          <a:p>
            <a:r>
              <a:rPr lang="en-US" sz="1400" b="0" dirty="0"/>
              <a:t>Results 2: FD result:</a:t>
            </a:r>
            <a:endParaRPr lang="en-US" sz="1400" b="0" dirty="0"/>
          </a:p>
          <a:p>
            <a:r>
              <a:rPr lang="en-GB" altLang="zh-CN" sz="1400" b="0">
                <a:sym typeface="+mn-ea"/>
              </a:rPr>
              <a:t>By observing the </a:t>
            </a:r>
            <a:r>
              <a:rPr lang="en-US" altLang="en-GB" sz="1400" b="0">
                <a:sym typeface="+mn-ea"/>
              </a:rPr>
              <a:t>new caeses </a:t>
            </a:r>
            <a:r>
              <a:rPr lang="en-GB" altLang="zh-CN" sz="1400" b="0">
                <a:sym typeface="+mn-ea"/>
              </a:rPr>
              <a:t>FD chart, it is found that the changes in India and the United States fluctuate greatly. Combined with the </a:t>
            </a:r>
            <a:r>
              <a:rPr lang="en-US" altLang="en-GB" sz="1400" b="0">
                <a:sym typeface="+mn-ea"/>
              </a:rPr>
              <a:t>stringency index FD</a:t>
            </a:r>
            <a:r>
              <a:rPr lang="en-GB" altLang="zh-CN" sz="1400" b="0">
                <a:sym typeface="+mn-ea"/>
              </a:rPr>
              <a:t> </a:t>
            </a:r>
            <a:r>
              <a:rPr lang="en-US" altLang="en-GB" sz="1400" b="0">
                <a:sym typeface="+mn-ea"/>
              </a:rPr>
              <a:t>figures</a:t>
            </a:r>
            <a:r>
              <a:rPr lang="en-GB" altLang="zh-CN" sz="1400" b="0">
                <a:sym typeface="+mn-ea"/>
              </a:rPr>
              <a:t>, it is found that the policies are also changing</a:t>
            </a:r>
            <a:r>
              <a:rPr lang="en-US" altLang="en-GB" sz="1400" b="0">
                <a:sym typeface="+mn-ea"/>
              </a:rPr>
              <a:t> in the 2021</a:t>
            </a:r>
            <a:r>
              <a:rPr lang="en-GB" altLang="zh-CN" sz="1400" b="0">
                <a:sym typeface="+mn-ea"/>
              </a:rPr>
              <a:t>, indicating that these countries have not found policies suitable for their own countries to fight the epidemic and can not well limit the epidemic</a:t>
            </a:r>
            <a:endParaRPr lang="en-GB" altLang="zh-CN" sz="1400" b="0"/>
          </a:p>
          <a:p>
            <a:endParaRPr lang="en-US" sz="1400" b="0" dirty="0"/>
          </a:p>
        </p:txBody>
      </p:sp>
      <p:sp>
        <p:nvSpPr>
          <p:cNvPr id="3" name="Title 2"/>
          <p:cNvSpPr>
            <a:spLocks noGrp="1"/>
          </p:cNvSpPr>
          <p:nvPr>
            <p:ph type="title"/>
          </p:nvPr>
        </p:nvSpPr>
        <p:spPr/>
        <p:txBody>
          <a:bodyPr/>
          <a:lstStyle/>
          <a:p>
            <a:r>
              <a:rPr lang="en-US" dirty="0"/>
              <a:t>Final results or messages from the project / analysis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975"/>
            <a:ext cx="9145270" cy="485140"/>
          </a:xfrm>
        </p:spPr>
        <p:txBody>
          <a:bodyPr/>
          <a:lstStyle/>
          <a:p>
            <a:r>
              <a:rPr lang="en-AU" sz="2800" dirty="0"/>
              <a:t>Define your project – who is your target audience</a:t>
            </a:r>
            <a:endParaRPr lang="en-AU" sz="2800" dirty="0"/>
          </a:p>
        </p:txBody>
      </p:sp>
      <p:graphicFrame>
        <p:nvGraphicFramePr>
          <p:cNvPr id="8" name="Table 7"/>
          <p:cNvGraphicFramePr>
            <a:graphicFrameLocks noGrp="1"/>
          </p:cNvGraphicFramePr>
          <p:nvPr>
            <p:custDataLst>
              <p:tags r:id="rId1"/>
            </p:custDataLst>
          </p:nvPr>
        </p:nvGraphicFramePr>
        <p:xfrm>
          <a:off x="313690" y="1115060"/>
          <a:ext cx="8518525" cy="3864610"/>
        </p:xfrm>
        <a:graphic>
          <a:graphicData uri="http://schemas.openxmlformats.org/drawingml/2006/table">
            <a:tbl>
              <a:tblPr firstRow="1" firstCol="1" bandRow="1">
                <a:tableStyleId>{5C22544A-7EE6-4342-B048-85BDC9FD1C3A}</a:tableStyleId>
              </a:tblPr>
              <a:tblGrid>
                <a:gridCol w="2068830"/>
                <a:gridCol w="3112770"/>
                <a:gridCol w="3336925"/>
              </a:tblGrid>
              <a:tr h="713740">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Target audience</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Characteristics of target audience</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l">
                        <a:lnSpc>
                          <a:spcPct val="107000"/>
                        </a:lnSpc>
                        <a:spcAft>
                          <a:spcPts val="0"/>
                        </a:spcAft>
                      </a:pPr>
                      <a:r>
                        <a:rPr lang="en-AU" sz="1600" dirty="0">
                          <a:effectLst/>
                          <a:latin typeface="Tw Cen MT" charset="0"/>
                          <a:ea typeface="Calibri" panose="020F0502020204030204" pitchFamily="34" charset="0"/>
                          <a:cs typeface="Times New Roman" panose="02020603050405020304" pitchFamily="18" charset="0"/>
                        </a:rPr>
                        <a:t>How does it impact your project</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r>
              <a:tr h="1313815">
                <a:tc>
                  <a:txBody>
                    <a:bodyPr/>
                    <a:lstStyle/>
                    <a:p>
                      <a:pPr marL="0" algn="l" defTabSz="342900" rtl="0" eaLnBrk="1" latinLnBrk="0" hangingPunct="1">
                        <a:lnSpc>
                          <a:spcPct val="107000"/>
                        </a:lnSpc>
                      </a:pPr>
                      <a:r>
                        <a:rPr lang="en-AU" sz="1350" b="0" i="0" u="none" strike="noStrike" kern="1200" dirty="0">
                          <a:solidFill>
                            <a:schemeClr val="lt1"/>
                          </a:solidFill>
                          <a:effectLst/>
                          <a:latin typeface="+mn-lt"/>
                          <a:ea typeface="+mn-ea"/>
                          <a:cs typeface="+mn-cs"/>
                        </a:rPr>
                        <a:t>The elderly</a:t>
                      </a:r>
                      <a:endParaRPr lang="en-AU" sz="1350" b="0" i="0" u="none" strike="noStrike" kern="1200" dirty="0">
                        <a:solidFill>
                          <a:schemeClr val="lt1"/>
                        </a:solidFill>
                        <a:effectLst/>
                        <a:latin typeface="+mn-lt"/>
                        <a:ea typeface="+mn-ea"/>
                        <a:cs typeface="+mn-cs"/>
                      </a:endParaRPr>
                    </a:p>
                  </a:txBody>
                  <a:tcPr marL="81331" marR="81331" marT="0" marB="0" anchor="ctr"/>
                </a:tc>
                <a:tc>
                  <a:txBody>
                    <a:bodyPr/>
                    <a:lstStyle/>
                    <a:p>
                      <a:pPr rtl="0"/>
                      <a:r>
                        <a:rPr lang="en-GB" altLang="zh-CN" sz="1350" b="0" i="0" u="none" strike="noStrike" kern="1200" dirty="0">
                          <a:solidFill>
                            <a:schemeClr val="dk1"/>
                          </a:solidFill>
                          <a:effectLst/>
                          <a:latin typeface="+mn-lt"/>
                          <a:ea typeface="+mn-ea"/>
                          <a:cs typeface="+mn-cs"/>
                        </a:rPr>
                        <a:t>The elderly have limited access to Covid-19 and vaccination.</a:t>
                      </a:r>
                      <a:endParaRPr lang="en-GB" altLang="zh-CN" sz="1350" b="0" i="0" u="none" strike="noStrike" kern="1200" dirty="0">
                        <a:solidFill>
                          <a:schemeClr val="dk1"/>
                        </a:solidFill>
                        <a:effectLst/>
                        <a:latin typeface="+mn-lt"/>
                        <a:ea typeface="+mn-ea"/>
                        <a:cs typeface="+mn-cs"/>
                      </a:endParaRPr>
                    </a:p>
                  </a:txBody>
                  <a:tcPr marL="81331" marR="81331" marT="0" marB="0" anchor="ctr"/>
                </a:tc>
                <a:tc>
                  <a:txBody>
                    <a:bodyPr/>
                    <a:lstStyle/>
                    <a:p>
                      <a:pPr marL="0" algn="l" defTabSz="342900" rtl="0" eaLnBrk="1" latinLnBrk="0" hangingPunct="1">
                        <a:lnSpc>
                          <a:spcPct val="107000"/>
                        </a:lnSpc>
                      </a:pPr>
                      <a:r>
                        <a:rPr lang="en-AU" sz="1350" b="0" i="0" u="none" strike="noStrike" kern="1200" dirty="0">
                          <a:solidFill>
                            <a:schemeClr val="dk1"/>
                          </a:solidFill>
                          <a:effectLst/>
                          <a:latin typeface="+mn-lt"/>
                          <a:ea typeface="+mn-ea"/>
                          <a:cs typeface="+mn-cs"/>
                        </a:rPr>
                        <a:t>Through the actual feedbacks from the elderly on using the dashboard, it will help us to further improve the project.</a:t>
                      </a:r>
                      <a:endParaRPr lang="en-AU" sz="1350" b="0" i="0" u="none" strike="noStrike" kern="1200" dirty="0">
                        <a:solidFill>
                          <a:schemeClr val="dk1"/>
                        </a:solidFill>
                        <a:effectLst/>
                        <a:latin typeface="+mn-lt"/>
                        <a:ea typeface="+mn-ea"/>
                        <a:cs typeface="+mn-cs"/>
                      </a:endParaRPr>
                    </a:p>
                    <a:p>
                      <a:pPr rtl="0"/>
                      <a:r>
                        <a:rPr lang="en-GB" altLang="zh-CN" sz="1350" b="0" i="0" u="none" strike="noStrike" kern="1200" dirty="0">
                          <a:solidFill>
                            <a:schemeClr val="dk1"/>
                          </a:solidFill>
                          <a:effectLst/>
                          <a:latin typeface="+mn-lt"/>
                          <a:ea typeface="+mn-ea"/>
                          <a:cs typeface="+mn-cs"/>
                        </a:rPr>
                        <a:t>Better help us know how to publicize among the elderly</a:t>
                      </a:r>
                      <a:r>
                        <a:rPr lang="en-AU" altLang="zh-CN" sz="1350" b="0" i="0" u="none" strike="noStrike" kern="1200" dirty="0">
                          <a:solidFill>
                            <a:schemeClr val="dk1"/>
                          </a:solidFill>
                          <a:effectLst/>
                          <a:latin typeface="+mn-lt"/>
                          <a:ea typeface="+mn-ea"/>
                          <a:cs typeface="+mn-cs"/>
                        </a:rPr>
                        <a:t>.</a:t>
                      </a:r>
                      <a:endParaRPr lang="en-GB" altLang="zh-CN" sz="1350" b="0" i="0" u="none" strike="noStrike" kern="1200" dirty="0">
                        <a:solidFill>
                          <a:schemeClr val="dk1"/>
                        </a:solidFill>
                        <a:effectLst/>
                        <a:latin typeface="+mn-lt"/>
                        <a:ea typeface="+mn-ea"/>
                        <a:cs typeface="+mn-cs"/>
                      </a:endParaRPr>
                    </a:p>
                  </a:txBody>
                  <a:tcPr marL="81331" marR="81331" marT="0" marB="0" anchor="ctr"/>
                </a:tc>
              </a:tr>
              <a:tr h="1118870">
                <a:tc>
                  <a:txBody>
                    <a:bodyPr/>
                    <a:lstStyle/>
                    <a:p>
                      <a:pPr marL="0" algn="l" defTabSz="342900" rtl="0" eaLnBrk="1" latinLnBrk="0" hangingPunct="1">
                        <a:lnSpc>
                          <a:spcPct val="107000"/>
                        </a:lnSpc>
                      </a:pPr>
                      <a:r>
                        <a:rPr lang="en-GB" altLang="zh-CN" sz="1350" b="0" i="0" u="none" strike="noStrike" kern="1200" dirty="0">
                          <a:solidFill>
                            <a:schemeClr val="lt1"/>
                          </a:solidFill>
                          <a:effectLst/>
                          <a:latin typeface="+mn-lt"/>
                          <a:ea typeface="+mn-ea"/>
                          <a:cs typeface="+mn-cs"/>
                        </a:rPr>
                        <a:t>Better help us know how to publicize among the elderly</a:t>
                      </a:r>
                      <a:endParaRPr lang="en-GB" altLang="zh-CN" sz="1350" b="0" i="0" u="none" strike="noStrike" kern="1200" dirty="0">
                        <a:solidFill>
                          <a:schemeClr val="lt1"/>
                        </a:solidFill>
                        <a:effectLst/>
                        <a:latin typeface="+mn-lt"/>
                        <a:ea typeface="+mn-ea"/>
                        <a:cs typeface="+mn-cs"/>
                      </a:endParaRPr>
                    </a:p>
                  </a:txBody>
                  <a:tcPr marL="81331" marR="81331" marT="0" marB="0" anchor="ctr"/>
                </a:tc>
                <a:tc>
                  <a:txBody>
                    <a:bodyPr/>
                    <a:lstStyle/>
                    <a:p>
                      <a:pPr algn="l">
                        <a:lnSpc>
                          <a:spcPct val="107000"/>
                        </a:lnSpc>
                      </a:pPr>
                      <a:r>
                        <a:rPr lang="en-GB" altLang="zh-CN" sz="1350" b="0" i="0" u="none" strike="noStrike" kern="1200" dirty="0">
                          <a:solidFill>
                            <a:schemeClr val="dk1"/>
                          </a:solidFill>
                          <a:effectLst/>
                          <a:latin typeface="+mn-lt"/>
                          <a:ea typeface="+mn-ea"/>
                          <a:cs typeface="+mn-cs"/>
                        </a:rPr>
                        <a:t>Having a wide range of information sources makes it easier to accept new knowledge.</a:t>
                      </a:r>
                      <a:endParaRPr lang="en-AU" sz="1600" dirty="0">
                        <a:effectLst/>
                        <a:latin typeface="Calibri" panose="020F0502020204030204" pitchFamily="34" charset="0"/>
                        <a:cs typeface="Times New Roman" panose="02020603050405020304" pitchFamily="18" charset="0"/>
                      </a:endParaRPr>
                    </a:p>
                  </a:txBody>
                  <a:tcPr marL="81331" marR="81331" marT="0" marB="0" anchor="ctr"/>
                </a:tc>
                <a:tc>
                  <a:txBody>
                    <a:bodyPr/>
                    <a:lstStyle/>
                    <a:p>
                      <a:pPr algn="l">
                        <a:lnSpc>
                          <a:spcPct val="107000"/>
                        </a:lnSpc>
                      </a:pPr>
                      <a:r>
                        <a:rPr lang="en-GB" altLang="zh-CN" sz="1350" b="0" i="0" u="none" strike="noStrike" kern="1200" dirty="0">
                          <a:solidFill>
                            <a:schemeClr val="dk1"/>
                          </a:solidFill>
                          <a:effectLst/>
                          <a:latin typeface="+mn-lt"/>
                          <a:ea typeface="+mn-ea"/>
                          <a:cs typeface="+mn-cs"/>
                        </a:rPr>
                        <a:t>They could help us get the information about the old people in the home. Also, they could help us publicize and teach the elderly to watch our dashboard.</a:t>
                      </a:r>
                      <a:endParaRPr lang="en-AU" sz="1600" dirty="0">
                        <a:effectLst/>
                        <a:latin typeface="Calibri" panose="020F0502020204030204" pitchFamily="34" charset="0"/>
                        <a:cs typeface="Times New Roman" panose="02020603050405020304" pitchFamily="18" charset="0"/>
                      </a:endParaRPr>
                    </a:p>
                  </a:txBody>
                  <a:tcPr marL="81331" marR="81331" marT="0" marB="0" anchor="ctr"/>
                </a:tc>
              </a:tr>
              <a:tr h="718185">
                <a:tc>
                  <a:txBody>
                    <a:bodyPr/>
                    <a:lstStyle/>
                    <a:p>
                      <a:pPr algn="l">
                        <a:lnSpc>
                          <a:spcPct val="107000"/>
                        </a:lnSpc>
                      </a:pPr>
                      <a:r>
                        <a:rPr lang="en-GB" altLang="zh-CN" sz="1350" b="0" i="0" u="none" strike="noStrike" kern="1200" dirty="0">
                          <a:solidFill>
                            <a:schemeClr val="lt1"/>
                          </a:solidFill>
                          <a:effectLst/>
                          <a:latin typeface="+mn-lt"/>
                          <a:ea typeface="+mn-ea"/>
                          <a:cs typeface="+mn-cs"/>
                        </a:rPr>
                        <a:t>Medical staff for the elderly</a:t>
                      </a:r>
                      <a:endParaRPr lang="en-AU" sz="1600" dirty="0">
                        <a:effectLst/>
                        <a:latin typeface="Calibri" panose="020F0502020204030204" pitchFamily="34" charset="0"/>
                        <a:cs typeface="Times New Roman" panose="02020603050405020304" pitchFamily="18" charset="0"/>
                      </a:endParaRPr>
                    </a:p>
                  </a:txBody>
                  <a:tcPr marL="81331" marR="81331" marT="0" marB="0" anchor="ctr"/>
                </a:tc>
                <a:tc>
                  <a:txBody>
                    <a:bodyPr/>
                    <a:lstStyle/>
                    <a:p>
                      <a:pPr algn="l">
                        <a:lnSpc>
                          <a:spcPct val="107000"/>
                        </a:lnSpc>
                      </a:pPr>
                      <a:r>
                        <a:rPr lang="en-GB" altLang="zh-CN" sz="1350" b="0" i="0" u="none" strike="noStrike" kern="1200" dirty="0">
                          <a:solidFill>
                            <a:schemeClr val="dk1"/>
                          </a:solidFill>
                          <a:effectLst/>
                          <a:latin typeface="+mn-lt"/>
                          <a:ea typeface="+mn-ea"/>
                          <a:cs typeface="+mn-cs"/>
                        </a:rPr>
                        <a:t>Better understanding of the physical condition of the elderly.</a:t>
                      </a:r>
                      <a:endParaRPr lang="en-AU" sz="1600" dirty="0">
                        <a:effectLst/>
                        <a:latin typeface="Calibri" panose="020F0502020204030204" pitchFamily="34" charset="0"/>
                        <a:cs typeface="Times New Roman" panose="02020603050405020304" pitchFamily="18" charset="0"/>
                      </a:endParaRPr>
                    </a:p>
                  </a:txBody>
                  <a:tcPr marL="81331" marR="81331" marT="0" marB="0" anchor="ctr"/>
                </a:tc>
                <a:tc>
                  <a:txBody>
                    <a:bodyPr/>
                    <a:lstStyle/>
                    <a:p>
                      <a:pPr algn="l">
                        <a:lnSpc>
                          <a:spcPct val="107000"/>
                        </a:lnSpc>
                      </a:pPr>
                      <a:r>
                        <a:rPr lang="en-GB" altLang="zh-CN" sz="1350" b="0" i="0" u="none" strike="noStrike" kern="1200" dirty="0">
                          <a:solidFill>
                            <a:schemeClr val="dk1"/>
                          </a:solidFill>
                          <a:effectLst/>
                          <a:latin typeface="+mn-lt"/>
                          <a:ea typeface="+mn-ea"/>
                          <a:cs typeface="+mn-cs"/>
                        </a:rPr>
                        <a:t>Help the elderly get vaccinated correctly.</a:t>
                      </a:r>
                      <a:endParaRPr lang="en-AU" altLang="zh-CN" sz="1600" dirty="0">
                        <a:effectLst/>
                        <a:latin typeface="Calibri" panose="020F0502020204030204" pitchFamily="34" charset="0"/>
                        <a:cs typeface="Times New Roman" panose="02020603050405020304" pitchFamily="18" charset="0"/>
                      </a:endParaRPr>
                    </a:p>
                  </a:txBody>
                  <a:tcPr marL="81331" marR="81331" marT="0" marB="0" anchor="ctr"/>
                </a:tc>
              </a:tr>
            </a:tbl>
          </a:graphicData>
        </a:graphic>
      </p:graphicFrame>
      <p:sp>
        <p:nvSpPr>
          <p:cNvPr id="5" name="TextBox 4"/>
          <p:cNvSpPr txBox="1"/>
          <p:nvPr/>
        </p:nvSpPr>
        <p:spPr>
          <a:xfrm>
            <a:off x="313566" y="475545"/>
            <a:ext cx="8099781" cy="830997"/>
          </a:xfrm>
          <a:prstGeom prst="rect">
            <a:avLst/>
          </a:prstGeom>
          <a:noFill/>
        </p:spPr>
        <p:txBody>
          <a:bodyPr wrap="none" rtlCol="0">
            <a:spAutoFit/>
          </a:bodyPr>
          <a:lstStyle/>
          <a:p>
            <a:r>
              <a:rPr lang="en-US" sz="1600" dirty="0"/>
              <a:t>Explore different types of target audience and its relationship to your project and select </a:t>
            </a:r>
            <a:endParaRPr lang="en-US" sz="1600" dirty="0"/>
          </a:p>
          <a:p>
            <a:r>
              <a:rPr lang="en-US" sz="1600" dirty="0"/>
              <a:t>the most appropriate.</a:t>
            </a:r>
            <a:endParaRPr lang="en-US" sz="1600" dirty="0"/>
          </a:p>
          <a:p>
            <a:pPr marL="285750" indent="-285750">
              <a:buFont typeface="Arial" panose="020B0604020202020204" pitchFamily="34" charset="0"/>
              <a:buChar char="•"/>
            </a:pPr>
            <a:endParaRPr lang="en-US"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b="0" dirty="0"/>
          </a:p>
          <a:p>
            <a:r>
              <a:rPr lang="en-US" sz="1400" b="0" dirty="0"/>
              <a:t>Results 3: LagMap result:</a:t>
            </a:r>
            <a:endParaRPr lang="en-US" sz="1400" b="0" dirty="0"/>
          </a:p>
          <a:p>
            <a:r>
              <a:rPr lang="en-US" sz="1400" b="0" dirty="0"/>
              <a:t>From the map, we can find that the max lag time in Philippines, Indonesia, UK, Iran and India are relatively large, indicating that the policies may have effects on decreasing the new cases , but it may take more time in these countries for new to begin to decline. However, in South Africa, France and Italy, they may use shorter time to decrease new cases after stringency index increasing. </a:t>
            </a:r>
            <a:endParaRPr lang="en-US" sz="1400" b="0" dirty="0"/>
          </a:p>
          <a:p>
            <a:endParaRPr lang="en-US" sz="1400" b="0" dirty="0"/>
          </a:p>
          <a:p>
            <a:r>
              <a:rPr lang="en-US" sz="1400" b="0" dirty="0"/>
              <a:t>Based on the policy levels change, when policy makers want to formulate some policies that will help the number of new cases drop, they can increase the change of each policy index larger, such as: closing schools from 1 to 3, and closing workplaces from 1 to 1 to 3 and so on.</a:t>
            </a:r>
            <a:endParaRPr lang="en-US" sz="1400" b="0" dirty="0"/>
          </a:p>
          <a:p>
            <a:endParaRPr lang="en-US" sz="1400" b="0" dirty="0"/>
          </a:p>
        </p:txBody>
      </p:sp>
      <p:sp>
        <p:nvSpPr>
          <p:cNvPr id="3" name="Title 2"/>
          <p:cNvSpPr>
            <a:spLocks noGrp="1"/>
          </p:cNvSpPr>
          <p:nvPr>
            <p:ph type="title"/>
          </p:nvPr>
        </p:nvSpPr>
        <p:spPr/>
        <p:txBody>
          <a:bodyPr/>
          <a:lstStyle/>
          <a:p>
            <a:r>
              <a:rPr lang="en-US" dirty="0"/>
              <a:t>Final results or messages from the project / analysis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8785" y="105410"/>
            <a:ext cx="7044690" cy="992505"/>
          </a:xfrm>
        </p:spPr>
        <p:txBody>
          <a:bodyPr/>
          <a:lstStyle/>
          <a:p>
            <a:r>
              <a:rPr lang="en-US" dirty="0"/>
              <a:t>Replace this with TWO key figures for your presentations</a:t>
            </a:r>
            <a:br>
              <a:rPr lang="en-US" dirty="0"/>
            </a:br>
            <a:endParaRPr lang="en-US" dirty="0"/>
          </a:p>
        </p:txBody>
      </p:sp>
      <p:sp>
        <p:nvSpPr>
          <p:cNvPr id="9" name="Text Placeholder 8"/>
          <p:cNvSpPr>
            <a:spLocks noGrp="1"/>
          </p:cNvSpPr>
          <p:nvPr>
            <p:ph type="body" sz="quarter" idx="11"/>
          </p:nvPr>
        </p:nvSpPr>
        <p:spPr>
          <a:xfrm>
            <a:off x="-1" y="1343725"/>
            <a:ext cx="3963817" cy="2267187"/>
          </a:xfrm>
        </p:spPr>
        <p:txBody>
          <a:bodyPr/>
          <a:lstStyle/>
          <a:p>
            <a:r>
              <a:rPr lang="en-US" dirty="0"/>
              <a:t>Excluding </a:t>
            </a:r>
            <a:endParaRPr lang="en-US" dirty="0"/>
          </a:p>
          <a:p>
            <a:r>
              <a:rPr lang="en-US" dirty="0"/>
              <a:t>Figure 1</a:t>
            </a:r>
            <a:endParaRPr lang="en-US" dirty="0"/>
          </a:p>
        </p:txBody>
      </p:sp>
      <p:pic>
        <p:nvPicPr>
          <p:cNvPr id="2" name="图片 1"/>
          <p:cNvPicPr>
            <a:picLocks noChangeAspect="1"/>
          </p:cNvPicPr>
          <p:nvPr/>
        </p:nvPicPr>
        <p:blipFill>
          <a:blip r:embed="rId1"/>
          <a:stretch>
            <a:fillRect/>
          </a:stretch>
        </p:blipFill>
        <p:spPr>
          <a:xfrm>
            <a:off x="2400300" y="1007745"/>
            <a:ext cx="6648450" cy="41357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635" y="419735"/>
            <a:ext cx="6256020" cy="992505"/>
          </a:xfrm>
        </p:spPr>
        <p:txBody>
          <a:bodyPr/>
          <a:lstStyle/>
          <a:p>
            <a:r>
              <a:rPr lang="en-US" dirty="0"/>
              <a:t>Replace this with TWO key figures for your presentations</a:t>
            </a:r>
            <a:br>
              <a:rPr lang="en-US" dirty="0"/>
            </a:br>
            <a:endParaRPr lang="en-US" dirty="0"/>
          </a:p>
        </p:txBody>
      </p:sp>
      <p:sp>
        <p:nvSpPr>
          <p:cNvPr id="9" name="Text Placeholder 8"/>
          <p:cNvSpPr>
            <a:spLocks noGrp="1"/>
          </p:cNvSpPr>
          <p:nvPr>
            <p:ph type="body" sz="quarter" idx="11"/>
          </p:nvPr>
        </p:nvSpPr>
        <p:spPr>
          <a:xfrm>
            <a:off x="293369" y="1991425"/>
            <a:ext cx="3963817" cy="2267187"/>
          </a:xfrm>
        </p:spPr>
        <p:txBody>
          <a:bodyPr/>
          <a:lstStyle/>
          <a:p>
            <a:r>
              <a:rPr lang="en-US" dirty="0"/>
              <a:t>Excluding Figure 1</a:t>
            </a:r>
            <a:endParaRPr lang="en-US" dirty="0"/>
          </a:p>
        </p:txBody>
      </p:sp>
      <p:pic>
        <p:nvPicPr>
          <p:cNvPr id="2" name="图片 1"/>
          <p:cNvPicPr>
            <a:picLocks noChangeAspect="1"/>
          </p:cNvPicPr>
          <p:nvPr/>
        </p:nvPicPr>
        <p:blipFill>
          <a:blip r:embed="rId1"/>
          <a:stretch>
            <a:fillRect/>
          </a:stretch>
        </p:blipFill>
        <p:spPr>
          <a:xfrm>
            <a:off x="3286125" y="1305560"/>
            <a:ext cx="5812790" cy="36385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0" dirty="0"/>
              <a:t>Prerecording ?</a:t>
            </a:r>
            <a:endParaRPr lang="en-US" b="0" dirty="0"/>
          </a:p>
          <a:p>
            <a:r>
              <a:rPr lang="en-US" b="0" dirty="0"/>
              <a:t>Scaffold of the demonstration.</a:t>
            </a:r>
            <a:endParaRPr lang="en-US" b="0" dirty="0"/>
          </a:p>
          <a:p>
            <a:pPr marL="342900" lvl="1" indent="0">
              <a:buNone/>
            </a:pPr>
            <a:r>
              <a:rPr lang="en-US" sz="1400" b="0" dirty="0"/>
              <a:t>Introduction</a:t>
            </a:r>
            <a:endParaRPr lang="en-US" sz="1400" b="0" dirty="0"/>
          </a:p>
          <a:p>
            <a:pPr marL="342900" lvl="1" indent="0">
              <a:buNone/>
            </a:pPr>
            <a:r>
              <a:rPr lang="en-US" sz="1400" b="0" dirty="0"/>
              <a:t>	- data set </a:t>
            </a:r>
            <a:r>
              <a:rPr lang="en-US" sz="1400" dirty="0">
                <a:sym typeface="+mn-ea"/>
              </a:rPr>
              <a:t>description + </a:t>
            </a:r>
            <a:r>
              <a:rPr lang="en-US" sz="1400" b="0" dirty="0"/>
              <a:t>variables description</a:t>
            </a:r>
            <a:endParaRPr lang="en-US" sz="1400" b="0" dirty="0"/>
          </a:p>
          <a:p>
            <a:pPr marL="342900" lvl="1" indent="0">
              <a:buNone/>
            </a:pPr>
            <a:r>
              <a:rPr lang="en-US" sz="1400" b="0" dirty="0"/>
              <a:t>Data Clean</a:t>
            </a:r>
            <a:endParaRPr lang="en-US" sz="1400" b="0" dirty="0"/>
          </a:p>
          <a:p>
            <a:pPr marL="342900" lvl="1" indent="0">
              <a:buNone/>
            </a:pPr>
            <a:r>
              <a:rPr lang="en-US" sz="1400" b="0" dirty="0"/>
              <a:t>	- covid data clean + oxford data clean</a:t>
            </a:r>
            <a:endParaRPr lang="en-US" sz="1400" b="0" dirty="0"/>
          </a:p>
          <a:p>
            <a:pPr marL="342900" lvl="1" indent="0">
              <a:buNone/>
            </a:pPr>
            <a:r>
              <a:rPr lang="en-US" sz="1400" b="0" dirty="0"/>
              <a:t>Research Question 1:</a:t>
            </a:r>
            <a:endParaRPr lang="en-US" sz="1400" b="0" dirty="0"/>
          </a:p>
          <a:p>
            <a:pPr marL="342900" lvl="1" indent="0">
              <a:buNone/>
            </a:pPr>
            <a:r>
              <a:rPr lang="en-US" sz="1400" b="0" dirty="0"/>
              <a:t>	- Line Chart + </a:t>
            </a:r>
            <a:r>
              <a:rPr lang="en-US" sz="1400" dirty="0">
                <a:sym typeface="+mn-ea"/>
              </a:rPr>
              <a:t>Hierarchical Clusterinh + First Difference</a:t>
            </a:r>
            <a:endParaRPr lang="en-US" sz="1400" dirty="0">
              <a:sym typeface="+mn-ea"/>
            </a:endParaRPr>
          </a:p>
          <a:p>
            <a:pPr marL="342900" lvl="1" indent="0">
              <a:buNone/>
            </a:pPr>
            <a:r>
              <a:rPr lang="en-US" sz="1400" dirty="0">
                <a:sym typeface="+mn-ea"/>
              </a:rPr>
              <a:t>Research Question 2:</a:t>
            </a:r>
            <a:endParaRPr lang="en-US" sz="1400" dirty="0">
              <a:sym typeface="+mn-ea"/>
            </a:endParaRPr>
          </a:p>
          <a:p>
            <a:pPr marL="342900" lvl="1" indent="0">
              <a:buNone/>
            </a:pPr>
            <a:r>
              <a:rPr lang="en-US" sz="1400" dirty="0">
                <a:sym typeface="+mn-ea"/>
              </a:rPr>
              <a:t>	- lag map + variable change</a:t>
            </a:r>
            <a:endParaRPr lang="en-US" sz="1400" dirty="0">
              <a:sym typeface="+mn-ea"/>
            </a:endParaRPr>
          </a:p>
          <a:p>
            <a:pPr marL="342900" lvl="1" indent="0">
              <a:buNone/>
            </a:pPr>
            <a:r>
              <a:rPr lang="en-US" sz="1400" dirty="0">
                <a:sym typeface="+mn-ea"/>
              </a:rPr>
              <a:t>Shiny</a:t>
            </a:r>
            <a:endParaRPr lang="en-US" sz="1400" dirty="0">
              <a:sym typeface="+mn-ea"/>
            </a:endParaRPr>
          </a:p>
          <a:p>
            <a:pPr marL="342900" lvl="1" indent="0">
              <a:buNone/>
            </a:pPr>
            <a:r>
              <a:rPr lang="en-US" sz="1400" dirty="0">
                <a:sym typeface="+mn-ea"/>
              </a:rPr>
              <a:t>Conclusion</a:t>
            </a:r>
            <a:endParaRPr lang="en-US" sz="1400" b="0" dirty="0"/>
          </a:p>
          <a:p>
            <a:pPr marL="342900" lvl="1" indent="0">
              <a:buNone/>
            </a:pPr>
            <a:endParaRPr lang="en-US" b="0" dirty="0"/>
          </a:p>
          <a:p>
            <a:pPr lvl="1"/>
            <a:endParaRPr lang="en-US" b="0" dirty="0"/>
          </a:p>
        </p:txBody>
      </p:sp>
      <p:sp>
        <p:nvSpPr>
          <p:cNvPr id="3" name="Title 2"/>
          <p:cNvSpPr>
            <a:spLocks noGrp="1"/>
          </p:cNvSpPr>
          <p:nvPr>
            <p:ph type="title"/>
          </p:nvPr>
        </p:nvSpPr>
        <p:spPr/>
        <p:txBody>
          <a:bodyPr/>
          <a:lstStyle/>
          <a:p>
            <a:r>
              <a:rPr lang="en-US" dirty="0"/>
              <a:t>Plan for demonstration</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Meeting minutes</a:t>
            </a:r>
            <a:endParaRPr lang="en-AU" dirty="0"/>
          </a:p>
        </p:txBody>
      </p:sp>
      <p:graphicFrame>
        <p:nvGraphicFramePr>
          <p:cNvPr id="8" name="Table 7"/>
          <p:cNvGraphicFramePr>
            <a:graphicFrameLocks noGrp="1"/>
          </p:cNvGraphicFramePr>
          <p:nvPr>
            <p:custDataLst>
              <p:tags r:id="rId1"/>
            </p:custDataLst>
          </p:nvPr>
        </p:nvGraphicFramePr>
        <p:xfrm>
          <a:off x="358775" y="1497142"/>
          <a:ext cx="8518715" cy="2936749"/>
        </p:xfrm>
        <a:graphic>
          <a:graphicData uri="http://schemas.openxmlformats.org/drawingml/2006/table">
            <a:tbl>
              <a:tblPr firstRow="1" firstCol="1" bandRow="1">
                <a:tableStyleId>{5C22544A-7EE6-4342-B048-85BDC9FD1C3A}</a:tableStyleId>
              </a:tblPr>
              <a:tblGrid>
                <a:gridCol w="1373987"/>
                <a:gridCol w="2534438"/>
                <a:gridCol w="4610290"/>
              </a:tblGrid>
              <a:tr h="564619">
                <a:tc>
                  <a:txBody>
                    <a:bodyPr/>
                    <a:lstStyle/>
                    <a:p>
                      <a:pPr algn="ctr">
                        <a:lnSpc>
                          <a:spcPct val="107000"/>
                        </a:lnSpc>
                        <a:spcAft>
                          <a:spcPts val="0"/>
                        </a:spcAft>
                      </a:pPr>
                      <a:r>
                        <a:rPr lang="en-AU" sz="1600" dirty="0">
                          <a:effectLst/>
                        </a:rPr>
                        <a:t>Item</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Discussion</a:t>
                      </a:r>
                      <a:endParaRPr lang="en-AU" sz="1600" dirty="0">
                        <a:effectLst/>
                      </a:endParaRPr>
                    </a:p>
                    <a:p>
                      <a:pPr algn="ctr">
                        <a:lnSpc>
                          <a:spcPct val="107000"/>
                        </a:lnSpc>
                        <a:spcAft>
                          <a:spcPts val="0"/>
                        </a:spcAft>
                      </a:pPr>
                      <a:r>
                        <a:rPr lang="en-AU" sz="1100" dirty="0">
                          <a:effectLst/>
                          <a:latin typeface="Tw Cen MT" charset="0"/>
                          <a:ea typeface="Calibri" panose="020F0502020204030204" pitchFamily="34" charset="0"/>
                          <a:cs typeface="Times New Roman" panose="02020603050405020304" pitchFamily="18" charset="0"/>
                        </a:rPr>
                        <a:t>(you can refer to previous slides)</a:t>
                      </a:r>
                      <a:endParaRPr lang="en-AU" sz="11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Actions (who) – action points for next week</a:t>
                      </a:r>
                      <a:endParaRPr lang="en-AU" sz="1600" dirty="0">
                        <a:effectLst/>
                      </a:endParaRPr>
                    </a:p>
                  </a:txBody>
                  <a:tcPr marL="81331" marR="81331" marT="0" marB="0" anchor="ctr"/>
                </a:tc>
              </a:tr>
              <a:tr h="474345">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Analyse Q1 trend result</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c>
                  <a:txBody>
                    <a:bodyPr/>
                    <a:lstStyle/>
                    <a:p>
                      <a:pPr algn="l">
                        <a:lnSpc>
                          <a:spcPct val="107000"/>
                        </a:lnSpc>
                        <a:buClrTx/>
                        <a:buSzTx/>
                        <a:buFontTx/>
                      </a:pPr>
                      <a:r>
                        <a:rPr lang="en-US" altLang="en-AU" sz="1000" b="0" dirty="0">
                          <a:solidFill>
                            <a:schemeClr val="tx1"/>
                          </a:solidFill>
                          <a:effectLst/>
                          <a:latin typeface="Calibri" panose="020F0502020204030204" pitchFamily="34" charset="0"/>
                          <a:cs typeface="Times New Roman" panose="02020603050405020304" pitchFamily="18" charset="0"/>
                        </a:rPr>
                        <a:t>Analyze the Q1 based on the Line chart, </a:t>
                      </a:r>
                      <a:r>
                        <a:rPr lang="en-US" altLang="en-AU" sz="1000" b="0" dirty="0">
                          <a:solidFill>
                            <a:schemeClr val="tx1"/>
                          </a:solidFill>
                          <a:effectLst/>
                          <a:latin typeface="Calibri" panose="020F0502020204030204" pitchFamily="34" charset="0"/>
                          <a:cs typeface="Times New Roman" panose="02020603050405020304" pitchFamily="18" charset="0"/>
                          <a:sym typeface="+mn-ea"/>
                        </a:rPr>
                        <a:t>Hierarchical cluster and First difference</a:t>
                      </a:r>
                      <a:endParaRPr lang="en-US" altLang="en-AU" sz="1000" b="0" dirty="0">
                        <a:solidFill>
                          <a:schemeClr val="tx1"/>
                        </a:solidFill>
                        <a:effectLst/>
                        <a:latin typeface="Calibri" panose="020F0502020204030204" pitchFamily="34" charset="0"/>
                        <a:cs typeface="Times New Roman" panose="02020603050405020304" pitchFamily="18" charset="0"/>
                        <a:sym typeface="+mn-ea"/>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Analyze ans summarise the result of all the figures in the Q1</a:t>
                      </a:r>
                      <a:endParaRPr lang="en-US" altLang="en-AU" sz="1000" dirty="0">
                        <a:effectLst/>
                        <a:latin typeface="Calibri" panose="020F0502020204030204" pitchFamily="34" charset="0"/>
                        <a:cs typeface="Times New Roman" panose="02020603050405020304" pitchFamily="18" charset="0"/>
                      </a:endParaRPr>
                    </a:p>
                    <a:p>
                      <a:pPr>
                        <a:lnSpc>
                          <a:spcPct val="107000"/>
                        </a:lnSpc>
                      </a:pPr>
                      <a:r>
                        <a:rPr lang="en-US" altLang="en-AU" sz="1000" dirty="0">
                          <a:effectLst/>
                          <a:latin typeface="Calibri" panose="020F0502020204030204" pitchFamily="34" charset="0"/>
                          <a:cs typeface="Times New Roman" panose="02020603050405020304" pitchFamily="18" charset="0"/>
                        </a:rPr>
                        <a:t>---Yachao Zhang</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r>
              <a:tr h="487680">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sym typeface="+mn-ea"/>
                        </a:rPr>
                        <a:t>Analyse Q2 lag map result</a:t>
                      </a:r>
                      <a:endParaRPr lang="en-US" altLang="en-AU" sz="1000" dirty="0">
                        <a:effectLst/>
                        <a:latin typeface="Calibri" panose="020F0502020204030204" pitchFamily="34" charset="0"/>
                        <a:cs typeface="Times New Roman" panose="02020603050405020304" pitchFamily="18" charset="0"/>
                      </a:endParaRPr>
                    </a:p>
                    <a:p>
                      <a:pPr>
                        <a:lnSpc>
                          <a:spcPct val="107000"/>
                        </a:lnSpc>
                      </a:pPr>
                      <a:endParaRPr 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Analyze the Q2 based on the lag map and variable change of stringency index</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sym typeface="+mn-ea"/>
                        </a:rPr>
                        <a:t>Analyze ans summarise the result of map and dat  in the Q2</a:t>
                      </a:r>
                      <a:endParaRPr lang="en-US" altLang="en-AU" sz="1000" dirty="0">
                        <a:effectLst/>
                        <a:latin typeface="Calibri" panose="020F0502020204030204" pitchFamily="34" charset="0"/>
                        <a:cs typeface="Times New Roman" panose="02020603050405020304" pitchFamily="18" charset="0"/>
                      </a:endParaRPr>
                    </a:p>
                    <a:p>
                      <a:pPr>
                        <a:lnSpc>
                          <a:spcPct val="107000"/>
                        </a:lnSpc>
                      </a:pPr>
                      <a:r>
                        <a:rPr lang="en-US" altLang="en-AU" sz="1000">
                          <a:effectLst/>
                          <a:latin typeface="Calibri" panose="020F0502020204030204" pitchFamily="34" charset="0"/>
                          <a:cs typeface="Times New Roman" panose="02020603050405020304" pitchFamily="18" charset="0"/>
                        </a:rPr>
                        <a:t>---Katherine An</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Format presentation PPT</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prepare the content of the presentation and combine to format a completed PPT</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Organize the formation and content of the PPT</a:t>
                      </a:r>
                      <a:endParaRPr lang="en-US" altLang="en-AU" sz="1000">
                        <a:effectLst/>
                        <a:latin typeface="Calibri" panose="020F0502020204030204" pitchFamily="34" charset="0"/>
                        <a:cs typeface="Times New Roman" panose="02020603050405020304" pitchFamily="18" charset="0"/>
                      </a:endParaRPr>
                    </a:p>
                    <a:p>
                      <a:pPr>
                        <a:lnSpc>
                          <a:spcPct val="107000"/>
                        </a:lnSpc>
                      </a:pPr>
                      <a:r>
                        <a:rPr lang="en-US" altLang="en-AU" sz="1000">
                          <a:effectLst/>
                          <a:latin typeface="Calibri" panose="020F0502020204030204" pitchFamily="34" charset="0"/>
                          <a:cs typeface="Times New Roman" panose="02020603050405020304" pitchFamily="18" charset="0"/>
                        </a:rPr>
                        <a:t>---Kang Fu</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Format draft of  report</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format the draft of the report</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rPr>
                        <a:t>Organize the formation and content of the Report</a:t>
                      </a:r>
                      <a:endParaRPr lang="en-US" altLang="en-AU" sz="1000" dirty="0">
                        <a:effectLst/>
                        <a:latin typeface="Calibri" panose="020F0502020204030204" pitchFamily="34" charset="0"/>
                        <a:cs typeface="Times New Roman" panose="02020603050405020304" pitchFamily="18" charset="0"/>
                      </a:endParaRPr>
                    </a:p>
                    <a:p>
                      <a:pPr>
                        <a:lnSpc>
                          <a:spcPct val="107000"/>
                        </a:lnSpc>
                      </a:pPr>
                      <a:r>
                        <a:rPr lang="en-US" altLang="en-AU" sz="1000" dirty="0">
                          <a:effectLst/>
                          <a:latin typeface="Calibri" panose="020F0502020204030204" pitchFamily="34" charset="0"/>
                          <a:cs typeface="Times New Roman" panose="02020603050405020304" pitchFamily="18" charset="0"/>
                        </a:rPr>
                        <a:t>---Yunshuo Zhang</a:t>
                      </a:r>
                      <a:endParaRPr lang="en-US" altLang="en-AU" sz="1000" dirty="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US" altLang="en-AU" sz="1000">
                          <a:effectLst/>
                          <a:latin typeface="Calibri" panose="020F0502020204030204" pitchFamily="34" charset="0"/>
                          <a:cs typeface="Times New Roman" panose="02020603050405020304" pitchFamily="18" charset="0"/>
                        </a:rPr>
                        <a:t>perfect shiny</a:t>
                      </a:r>
                      <a:endParaRPr lang="en-US" alt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a:effectLst/>
                          <a:latin typeface="Calibri" panose="020F0502020204030204" pitchFamily="34" charset="0"/>
                          <a:cs typeface="Times New Roman" panose="02020603050405020304" pitchFamily="18" charset="0"/>
                          <a:sym typeface="+mn-ea"/>
                        </a:rPr>
                        <a:t>combine the result figure on the shiny and update shiny</a:t>
                      </a:r>
                      <a:endParaRPr lang="en-US" altLang="en-AU" sz="1000">
                        <a:effectLst/>
                        <a:latin typeface="Calibri" panose="020F0502020204030204" pitchFamily="34" charset="0"/>
                        <a:cs typeface="Times New Roman" panose="02020603050405020304" pitchFamily="18" charset="0"/>
                      </a:endParaRPr>
                    </a:p>
                    <a:p>
                      <a:pPr>
                        <a:lnSpc>
                          <a:spcPct val="107000"/>
                        </a:lnSpc>
                      </a:pPr>
                      <a:endParaRPr lang="en-AU" sz="1000">
                        <a:effectLst/>
                        <a:latin typeface="Calibri" panose="020F0502020204030204" pitchFamily="34" charset="0"/>
                        <a:cs typeface="Times New Roman" panose="02020603050405020304" pitchFamily="18" charset="0"/>
                      </a:endParaRPr>
                    </a:p>
                  </a:txBody>
                  <a:tcPr marL="81331" marR="81331" marT="0" marB="0" anchor="b"/>
                </a:tc>
                <a:tc>
                  <a:txBody>
                    <a:bodyPr/>
                    <a:lstStyle/>
                    <a:p>
                      <a:pPr>
                        <a:lnSpc>
                          <a:spcPct val="107000"/>
                        </a:lnSpc>
                      </a:pPr>
                      <a:r>
                        <a:rPr lang="en-US" altLang="en-AU" sz="1000" dirty="0">
                          <a:effectLst/>
                          <a:latin typeface="Calibri" panose="020F0502020204030204" pitchFamily="34" charset="0"/>
                          <a:cs typeface="Times New Roman" panose="02020603050405020304" pitchFamily="18" charset="0"/>
                          <a:sym typeface="+mn-ea"/>
                        </a:rPr>
                        <a:t>Put our new figures to the shiny and update it according to the tutors’ suggestions</a:t>
                      </a:r>
                      <a:endParaRPr lang="en-US" altLang="en-AU" sz="1000" dirty="0">
                        <a:effectLst/>
                        <a:latin typeface="Calibri" panose="020F0502020204030204" pitchFamily="34" charset="0"/>
                        <a:cs typeface="Times New Roman" panose="02020603050405020304" pitchFamily="18" charset="0"/>
                      </a:endParaRPr>
                    </a:p>
                    <a:p>
                      <a:pPr>
                        <a:lnSpc>
                          <a:spcPct val="107000"/>
                        </a:lnSpc>
                      </a:pPr>
                      <a:r>
                        <a:rPr lang="en-US" altLang="en-AU" sz="1000" dirty="0">
                          <a:effectLst/>
                          <a:latin typeface="Calibri" panose="020F0502020204030204" pitchFamily="34" charset="0"/>
                          <a:cs typeface="Times New Roman" panose="02020603050405020304" pitchFamily="18" charset="0"/>
                          <a:sym typeface="+mn-ea"/>
                        </a:rPr>
                        <a:t>---Yuxuan Qin</a:t>
                      </a:r>
                      <a:endParaRPr lang="en-US" altLang="en-AU" sz="1000" dirty="0">
                        <a:effectLst/>
                        <a:latin typeface="Calibri" panose="020F0502020204030204" pitchFamily="34" charset="0"/>
                        <a:cs typeface="Times New Roman" panose="02020603050405020304" pitchFamily="18" charset="0"/>
                      </a:endParaRPr>
                    </a:p>
                    <a:p>
                      <a:pPr>
                        <a:lnSpc>
                          <a:spcPct val="107000"/>
                        </a:lnSpc>
                      </a:pPr>
                      <a:endParaRPr lang="en-AU" sz="1000" dirty="0">
                        <a:effectLst/>
                        <a:latin typeface="Calibri" panose="020F0502020204030204" pitchFamily="34" charset="0"/>
                        <a:cs typeface="Times New Roman" panose="02020603050405020304" pitchFamily="18" charset="0"/>
                      </a:endParaRPr>
                    </a:p>
                  </a:txBody>
                  <a:tcPr marL="81331" marR="81331" marT="0" marB="0" anchor="b"/>
                </a:tc>
              </a:tr>
            </a:tbl>
          </a:graphicData>
        </a:graphic>
      </p:graphicFrame>
      <p:sp>
        <p:nvSpPr>
          <p:cNvPr id="9" name="Rectangle 2"/>
          <p:cNvSpPr>
            <a:spLocks noChangeArrowheads="1"/>
          </p:cNvSpPr>
          <p:nvPr/>
        </p:nvSpPr>
        <p:spPr bwMode="auto">
          <a:xfrm>
            <a:off x="358775" y="820768"/>
            <a:ext cx="4699191" cy="675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Date and time of meeting:</a:t>
            </a:r>
            <a:r>
              <a:rPr kumimoji="0" lang="en-US" altLang="en-AU"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15/5/2022</a:t>
            </a:r>
            <a:endParaRPr kumimoji="0" lang="en-AU"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Team members present:</a:t>
            </a:r>
            <a:r>
              <a:rPr kumimoji="0" lang="en-US" altLang="en-AU"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All Members</a:t>
            </a:r>
            <a:endPar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AU"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100" b="1" i="0"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AGENDA</a:t>
            </a:r>
            <a:endParaRPr kumimoji="0" lang="en-AU" altLang="en-US" sz="500" b="0" i="0" u="none" strike="noStrike" cap="none" normalizeH="0" baseline="0" dirty="0">
              <a:ln>
                <a:noFill/>
              </a:ln>
              <a:solidFill>
                <a:schemeClr val="tx1"/>
              </a:solidFill>
              <a:effectLst/>
            </a:endParaRPr>
          </a:p>
        </p:txBody>
      </p:sp>
      <p:sp>
        <p:nvSpPr>
          <p:cNvPr id="10" name="Rectangle 9"/>
          <p:cNvSpPr/>
          <p:nvPr/>
        </p:nvSpPr>
        <p:spPr>
          <a:xfrm>
            <a:off x="1978025" y="4473575"/>
            <a:ext cx="5095875" cy="706755"/>
          </a:xfrm>
          <a:prstGeom prst="rect">
            <a:avLst/>
          </a:prstGeom>
        </p:spPr>
        <p:txBody>
          <a:bodyPr wrap="square">
            <a:spAutoFit/>
          </a:bodyPr>
          <a:lstStyle/>
          <a:p>
            <a:pPr lvl="0" defTabSz="914400" eaLnBrk="0" hangingPunct="0"/>
            <a:r>
              <a:rPr lang="en-AU" altLang="en-US" sz="1000" i="1" dirty="0">
                <a:latin typeface="Tw Cen MT" charset="0"/>
                <a:ea typeface="Calibri" panose="020F0502020204030204" pitchFamily="34" charset="0"/>
                <a:cs typeface="Times New Roman" panose="02020603050405020304" pitchFamily="18" charset="0"/>
              </a:rPr>
              <a:t>Next meeting date and time:</a:t>
            </a:r>
            <a:r>
              <a:rPr lang="en-US" altLang="en-AU" sz="1000" i="1" dirty="0">
                <a:latin typeface="Tw Cen MT" charset="0"/>
                <a:ea typeface="Calibri" panose="020F0502020204030204" pitchFamily="34" charset="0"/>
                <a:cs typeface="Times New Roman" panose="02020603050405020304" pitchFamily="18" charset="0"/>
              </a:rPr>
              <a:t> 18/5/2022</a:t>
            </a:r>
            <a:endParaRPr lang="en-AU" altLang="en-US" sz="1000" i="1" dirty="0">
              <a:latin typeface="Tw Cen MT" charset="0"/>
              <a:ea typeface="Calibri" panose="020F0502020204030204" pitchFamily="34" charset="0"/>
              <a:cs typeface="Times New Roman" panose="02020603050405020304" pitchFamily="18" charset="0"/>
            </a:endParaRPr>
          </a:p>
          <a:p>
            <a:pPr lvl="0" defTabSz="914400" eaLnBrk="0" hangingPunct="0"/>
            <a:r>
              <a:rPr lang="en-AU" altLang="en-US" sz="1000" i="1" dirty="0">
                <a:latin typeface="Tw Cen MT" charset="0"/>
                <a:cs typeface="Times New Roman" panose="02020603050405020304" pitchFamily="18" charset="0"/>
              </a:rPr>
              <a:t>Group member responsible for finalising/submitting minutes:</a:t>
            </a:r>
            <a:r>
              <a:rPr lang="en-US" altLang="en-AU" sz="1000" i="1" dirty="0">
                <a:latin typeface="Tw Cen MT" charset="0"/>
                <a:cs typeface="Times New Roman" panose="02020603050405020304" pitchFamily="18" charset="0"/>
              </a:rPr>
              <a:t>Yunshuo Zhang</a:t>
            </a:r>
            <a:endParaRPr lang="en-AU" altLang="en-US" sz="1000" i="1" dirty="0">
              <a:latin typeface="Tw Cen MT" charset="0"/>
              <a:cs typeface="Times New Roman" panose="02020603050405020304" pitchFamily="18" charset="0"/>
            </a:endParaRPr>
          </a:p>
          <a:p>
            <a:pPr lvl="0" defTabSz="914400" eaLnBrk="0" hangingPunct="0"/>
            <a:r>
              <a:rPr lang="en-AU" altLang="en-US" sz="1000" i="1" dirty="0">
                <a:solidFill>
                  <a:srgbClr val="FF0000"/>
                </a:solidFill>
                <a:latin typeface="Tw Cen MT" charset="0"/>
                <a:cs typeface="Times New Roman" panose="02020603050405020304" pitchFamily="18" charset="0"/>
              </a:rPr>
              <a:t>To be posted on the CANVAS Individual group website</a:t>
            </a:r>
            <a:endParaRPr lang="en-AU" altLang="en-US" sz="1000"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39" y="307"/>
            <a:ext cx="8426450" cy="485387"/>
          </a:xfrm>
        </p:spPr>
        <p:txBody>
          <a:bodyPr/>
          <a:lstStyle/>
          <a:p>
            <a:r>
              <a:rPr lang="en-AU" dirty="0"/>
              <a:t>Meeting minutes</a:t>
            </a:r>
            <a:endParaRPr lang="en-AU" dirty="0"/>
          </a:p>
        </p:txBody>
      </p:sp>
      <p:graphicFrame>
        <p:nvGraphicFramePr>
          <p:cNvPr id="8" name="Table 7"/>
          <p:cNvGraphicFramePr>
            <a:graphicFrameLocks noGrp="1"/>
          </p:cNvGraphicFramePr>
          <p:nvPr>
            <p:custDataLst>
              <p:tags r:id="rId1"/>
            </p:custDataLst>
          </p:nvPr>
        </p:nvGraphicFramePr>
        <p:xfrm>
          <a:off x="313277" y="1163419"/>
          <a:ext cx="8518715" cy="3016966"/>
        </p:xfrm>
        <a:graphic>
          <a:graphicData uri="http://schemas.openxmlformats.org/drawingml/2006/table">
            <a:tbl>
              <a:tblPr firstRow="1" firstCol="1" bandRow="1">
                <a:tableStyleId>{5C22544A-7EE6-4342-B048-85BDC9FD1C3A}</a:tableStyleId>
              </a:tblPr>
              <a:tblGrid>
                <a:gridCol w="1373987"/>
                <a:gridCol w="2534438"/>
                <a:gridCol w="4610290"/>
              </a:tblGrid>
              <a:tr h="546100">
                <a:tc>
                  <a:txBody>
                    <a:bodyPr/>
                    <a:lstStyle/>
                    <a:p>
                      <a:pPr algn="ctr">
                        <a:lnSpc>
                          <a:spcPct val="107000"/>
                        </a:lnSpc>
                        <a:spcAft>
                          <a:spcPts val="0"/>
                        </a:spcAft>
                      </a:pPr>
                      <a:r>
                        <a:rPr lang="en-AU" sz="1600" dirty="0">
                          <a:effectLst/>
                        </a:rPr>
                        <a:t>Item</a:t>
                      </a:r>
                      <a:endParaRPr lang="en-AU" sz="16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Discussion</a:t>
                      </a:r>
                      <a:endParaRPr lang="en-AU" sz="1600" dirty="0">
                        <a:effectLst/>
                      </a:endParaRPr>
                    </a:p>
                    <a:p>
                      <a:pPr algn="ctr">
                        <a:lnSpc>
                          <a:spcPct val="107000"/>
                        </a:lnSpc>
                        <a:spcAft>
                          <a:spcPts val="0"/>
                        </a:spcAft>
                      </a:pPr>
                      <a:r>
                        <a:rPr lang="en-AU" sz="1100" dirty="0">
                          <a:effectLst/>
                          <a:latin typeface="Tw Cen MT" charset="0"/>
                          <a:ea typeface="Calibri" panose="020F0502020204030204" pitchFamily="34" charset="0"/>
                          <a:cs typeface="Times New Roman" panose="02020603050405020304" pitchFamily="18" charset="0"/>
                        </a:rPr>
                        <a:t>(you can refer to previous slides)</a:t>
                      </a:r>
                      <a:endParaRPr lang="en-AU" sz="1100" dirty="0">
                        <a:effectLst/>
                        <a:latin typeface="Tw Cen MT" charset="0"/>
                        <a:ea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spcAft>
                          <a:spcPts val="0"/>
                        </a:spcAft>
                      </a:pPr>
                      <a:r>
                        <a:rPr lang="en-AU" sz="1600" dirty="0">
                          <a:effectLst/>
                        </a:rPr>
                        <a:t>Actions (who) – action points for next week</a:t>
                      </a:r>
                      <a:endParaRPr lang="en-AU" sz="1600" dirty="0">
                        <a:effectLst/>
                      </a:endParaRPr>
                    </a:p>
                  </a:txBody>
                  <a:tcPr marL="81331" marR="81331" marT="0" marB="0" anchor="ctr"/>
                </a:tc>
              </a:tr>
              <a:tr h="474426">
                <a:tc>
                  <a:txBody>
                    <a:bodyPr/>
                    <a:lstStyle/>
                    <a:p>
                      <a:pPr marL="0" algn="l" defTabSz="342900" rtl="0" eaLnBrk="1" latinLnBrk="0" hangingPunct="1">
                        <a:lnSpc>
                          <a:spcPct val="107000"/>
                        </a:lnSpc>
                      </a:pPr>
                      <a:r>
                        <a:rPr lang="en-AU" sz="1200" b="0" i="0" u="none" strike="noStrike" kern="1200" dirty="0">
                          <a:solidFill>
                            <a:schemeClr val="lt1"/>
                          </a:solidFill>
                          <a:effectLst/>
                          <a:latin typeface="+mn-lt"/>
                          <a:ea typeface="+mn-ea"/>
                          <a:cs typeface="+mn-cs"/>
                        </a:rPr>
                        <a:t>Research question</a:t>
                      </a:r>
                      <a:endParaRPr lang="en-AU" sz="1200" b="0" i="0" u="none" strike="noStrike" kern="1200" dirty="0">
                        <a:solidFill>
                          <a:schemeClr val="lt1"/>
                        </a:solidFill>
                        <a:effectLst/>
                        <a:latin typeface="+mn-lt"/>
                        <a:ea typeface="+mn-ea"/>
                        <a:cs typeface="+mn-cs"/>
                      </a:endParaRPr>
                    </a:p>
                  </a:txBody>
                  <a:tcPr marL="81331" marR="81331" marT="0" marB="0" anchor="ctr"/>
                </a:tc>
                <a:tc>
                  <a:txBody>
                    <a:bodyPr/>
                    <a:lstStyle/>
                    <a:p>
                      <a:pPr>
                        <a:lnSpc>
                          <a:spcPct val="107000"/>
                        </a:lnSpc>
                      </a:pPr>
                      <a:r>
                        <a:rPr lang="en-GB" altLang="zh-CN" sz="1200" b="0" i="0" u="none" strike="noStrike" kern="1200" dirty="0">
                          <a:solidFill>
                            <a:schemeClr val="dk1"/>
                          </a:solidFill>
                          <a:effectLst/>
                          <a:latin typeface="+mn-lt"/>
                          <a:ea typeface="+mn-ea"/>
                          <a:cs typeface="+mn-cs"/>
                        </a:rPr>
                        <a:t>Create some appropriate research question based on the csv date set.</a:t>
                      </a:r>
                      <a:endParaRPr lang="en-AU" sz="1200" dirty="0">
                        <a:effectLst/>
                        <a:latin typeface="Calibri" panose="020F0502020204030204" pitchFamily="34" charset="0"/>
                        <a:cs typeface="Times New Roman" panose="02020603050405020304" pitchFamily="18" charset="0"/>
                      </a:endParaRPr>
                    </a:p>
                  </a:txBody>
                  <a:tcPr marL="81331" marR="81331" marT="0" marB="0" anchor="ctr"/>
                </a:tc>
                <a:tc>
                  <a:txBody>
                    <a:bodyPr/>
                    <a:lstStyle/>
                    <a:p>
                      <a:pPr>
                        <a:lnSpc>
                          <a:spcPct val="107000"/>
                        </a:lnSpc>
                      </a:pPr>
                      <a:r>
                        <a:rPr lang="en-GB" altLang="zh-CN" sz="1200" b="0" i="0" u="none" strike="noStrike" kern="1200" dirty="0">
                          <a:solidFill>
                            <a:schemeClr val="dk1"/>
                          </a:solidFill>
                          <a:effectLst/>
                          <a:latin typeface="+mn-lt"/>
                          <a:ea typeface="+mn-ea"/>
                          <a:cs typeface="+mn-cs"/>
                        </a:rPr>
                        <a:t>Select the most 4 suitable questions after asking the advise from tutor. </a:t>
                      </a:r>
                      <a:endParaRPr lang="en-GB" altLang="zh-CN" sz="1200" b="0" i="0" u="none" strike="noStrike" kern="1200" dirty="0">
                        <a:solidFill>
                          <a:schemeClr val="dk1"/>
                        </a:solidFill>
                        <a:effectLst/>
                        <a:latin typeface="+mn-lt"/>
                        <a:ea typeface="+mn-ea"/>
                        <a:cs typeface="+mn-cs"/>
                      </a:endParaRPr>
                    </a:p>
                    <a:p>
                      <a:pPr>
                        <a:lnSpc>
                          <a:spcPct val="107000"/>
                        </a:lnSpc>
                      </a:pPr>
                      <a:r>
                        <a:rPr lang="en-GB" altLang="zh-CN" sz="1200" b="0" i="0" u="none" strike="noStrike" kern="1200" dirty="0">
                          <a:solidFill>
                            <a:schemeClr val="dk1"/>
                          </a:solidFill>
                          <a:effectLst/>
                          <a:latin typeface="+mn-lt"/>
                          <a:ea typeface="+mn-ea"/>
                          <a:cs typeface="+mn-cs"/>
                        </a:rPr>
                        <a:t>—-</a:t>
                      </a:r>
                      <a:r>
                        <a:rPr lang="en-GB" altLang="zh-CN" sz="1200" b="0" i="0" u="none" strike="noStrike" kern="1200" dirty="0" err="1">
                          <a:solidFill>
                            <a:schemeClr val="dk1"/>
                          </a:solidFill>
                          <a:effectLst/>
                          <a:latin typeface="+mn-lt"/>
                          <a:ea typeface="+mn-ea"/>
                          <a:cs typeface="+mn-cs"/>
                        </a:rPr>
                        <a:t>Yunshuo</a:t>
                      </a:r>
                      <a:r>
                        <a:rPr lang="en-GB" altLang="zh-CN" sz="1200" b="0" i="0" u="none" strike="noStrike" kern="1200" dirty="0">
                          <a:solidFill>
                            <a:schemeClr val="dk1"/>
                          </a:solidFill>
                          <a:effectLst/>
                          <a:latin typeface="+mn-lt"/>
                          <a:ea typeface="+mn-ea"/>
                          <a:cs typeface="+mn-cs"/>
                        </a:rPr>
                        <a:t> Zhang, </a:t>
                      </a:r>
                      <a:r>
                        <a:rPr lang="en-GB" altLang="zh-CN" sz="1200" b="0" i="0" u="none" strike="noStrike" kern="1200" dirty="0" err="1">
                          <a:solidFill>
                            <a:schemeClr val="dk1"/>
                          </a:solidFill>
                          <a:effectLst/>
                          <a:latin typeface="+mn-lt"/>
                          <a:ea typeface="+mn-ea"/>
                          <a:cs typeface="+mn-cs"/>
                        </a:rPr>
                        <a:t>Yuxuan</a:t>
                      </a:r>
                      <a:r>
                        <a:rPr lang="en-GB" altLang="zh-CN" sz="1200" b="0" i="0" u="none" strike="noStrike" kern="1200" dirty="0">
                          <a:solidFill>
                            <a:schemeClr val="dk1"/>
                          </a:solidFill>
                          <a:effectLst/>
                          <a:latin typeface="+mn-lt"/>
                          <a:ea typeface="+mn-ea"/>
                          <a:cs typeface="+mn-cs"/>
                        </a:rPr>
                        <a:t> Qin</a:t>
                      </a:r>
                      <a:endParaRPr lang="en-AU" sz="1200" dirty="0">
                        <a:effectLst/>
                        <a:latin typeface="Calibri" panose="020F0502020204030204" pitchFamily="34" charset="0"/>
                        <a:cs typeface="Times New Roman" panose="02020603050405020304" pitchFamily="18" charset="0"/>
                      </a:endParaRPr>
                    </a:p>
                  </a:txBody>
                  <a:tcPr marL="81331" marR="81331" marT="0" marB="0" anchor="ctr"/>
                </a:tc>
              </a:tr>
              <a:tr h="474426">
                <a:tc>
                  <a:txBody>
                    <a:bodyPr/>
                    <a:lstStyle/>
                    <a:p>
                      <a:pPr>
                        <a:lnSpc>
                          <a:spcPct val="107000"/>
                        </a:lnSpc>
                      </a:pPr>
                      <a:r>
                        <a:rPr lang="en-GB" altLang="zh-CN" sz="1200" b="0" i="0" u="none" strike="noStrike" kern="1200" dirty="0">
                          <a:solidFill>
                            <a:schemeClr val="lt1"/>
                          </a:solidFill>
                          <a:effectLst/>
                          <a:latin typeface="+mn-lt"/>
                          <a:ea typeface="+mn-ea"/>
                          <a:cs typeface="+mn-cs"/>
                        </a:rPr>
                        <a:t>Assign role</a:t>
                      </a:r>
                      <a:endParaRPr lang="en-AU" sz="1200" dirty="0">
                        <a:effectLst/>
                        <a:latin typeface="Calibri" panose="020F0502020204030204" pitchFamily="34" charset="0"/>
                        <a:cs typeface="Times New Roman" panose="02020603050405020304" pitchFamily="18" charset="0"/>
                      </a:endParaRPr>
                    </a:p>
                  </a:txBody>
                  <a:tcPr marL="81331" marR="81331" marT="0" marB="0" anchor="ctr"/>
                </a:tc>
                <a:tc>
                  <a:txBody>
                    <a:bodyPr/>
                    <a:lstStyle/>
                    <a:p>
                      <a:pPr rtl="0" fontAlgn="base"/>
                      <a:r>
                        <a:rPr lang="en-GB" altLang="zh-CN" sz="1200" b="0" i="0" u="none" strike="noStrike" kern="1200" dirty="0">
                          <a:solidFill>
                            <a:schemeClr val="dk1"/>
                          </a:solidFill>
                          <a:effectLst/>
                          <a:latin typeface="+mn-lt"/>
                          <a:ea typeface="+mn-ea"/>
                          <a:cs typeface="+mn-cs"/>
                        </a:rPr>
                        <a:t>- Team charter: All team</a:t>
                      </a:r>
                      <a:endParaRPr lang="en-GB" altLang="zh-CN" sz="1200" b="0" i="0" u="none" strike="noStrike" kern="1200" dirty="0">
                        <a:solidFill>
                          <a:schemeClr val="dk1"/>
                        </a:solidFill>
                        <a:effectLst/>
                        <a:latin typeface="+mn-lt"/>
                        <a:ea typeface="+mn-ea"/>
                        <a:cs typeface="+mn-cs"/>
                      </a:endParaRPr>
                    </a:p>
                    <a:p>
                      <a:pPr rtl="0" fontAlgn="base"/>
                      <a:r>
                        <a:rPr lang="en-GB" altLang="zh-CN" sz="1200" b="0" i="0" u="none" strike="noStrike" kern="1200" dirty="0">
                          <a:solidFill>
                            <a:schemeClr val="dk1"/>
                          </a:solidFill>
                          <a:effectLst/>
                          <a:latin typeface="+mn-lt"/>
                          <a:ea typeface="+mn-ea"/>
                          <a:cs typeface="+mn-cs"/>
                        </a:rPr>
                        <a:t>- Meeting minutes: All team</a:t>
                      </a:r>
                      <a:endParaRPr lang="en-GB" altLang="zh-CN" sz="1200" b="0" i="0" u="none" strike="noStrike" kern="1200" dirty="0">
                        <a:solidFill>
                          <a:schemeClr val="dk1"/>
                        </a:solidFill>
                        <a:effectLst/>
                        <a:latin typeface="+mn-lt"/>
                        <a:ea typeface="+mn-ea"/>
                        <a:cs typeface="+mn-cs"/>
                      </a:endParaRPr>
                    </a:p>
                    <a:p>
                      <a:pPr rtl="0" fontAlgn="base"/>
                      <a:r>
                        <a:rPr lang="en-GB" altLang="zh-CN" sz="1200" b="0" i="0" u="none" strike="noStrike" kern="1200" dirty="0">
                          <a:solidFill>
                            <a:schemeClr val="dk1"/>
                          </a:solidFill>
                          <a:effectLst/>
                          <a:latin typeface="+mn-lt"/>
                          <a:ea typeface="+mn-ea"/>
                          <a:cs typeface="+mn-cs"/>
                        </a:rPr>
                        <a:t>- Assign the other roles after selecting the appropriate research question</a:t>
                      </a:r>
                      <a:endParaRPr lang="en-GB" altLang="zh-CN" sz="1200" b="0" i="0" u="none" strike="noStrike" kern="1200" dirty="0">
                        <a:solidFill>
                          <a:schemeClr val="dk1"/>
                        </a:solidFill>
                        <a:effectLst/>
                        <a:latin typeface="+mn-lt"/>
                        <a:ea typeface="+mn-ea"/>
                        <a:cs typeface="+mn-cs"/>
                      </a:endParaRPr>
                    </a:p>
                  </a:txBody>
                  <a:tcPr marL="81331" marR="81331" marT="0" marB="0" anchor="b"/>
                </a:tc>
                <a:tc>
                  <a:txBody>
                    <a:bodyPr/>
                    <a:lstStyle/>
                    <a:p>
                      <a:pPr rtl="0"/>
                      <a:r>
                        <a:rPr lang="en-GB" altLang="zh-CN" sz="1200" b="0" i="0" u="none" strike="noStrike" kern="1200" dirty="0">
                          <a:solidFill>
                            <a:schemeClr val="dk1"/>
                          </a:solidFill>
                          <a:effectLst/>
                          <a:latin typeface="+mn-lt"/>
                          <a:ea typeface="+mn-ea"/>
                          <a:cs typeface="+mn-cs"/>
                        </a:rPr>
                        <a:t>Decide the meeting time.</a:t>
                      </a:r>
                      <a:endParaRPr lang="en-GB" altLang="zh-CN" sz="1200" b="0" dirty="0">
                        <a:effectLst/>
                      </a:endParaRPr>
                    </a:p>
                    <a:p>
                      <a:pPr rtl="0"/>
                      <a:r>
                        <a:rPr lang="en-GB" altLang="zh-CN" sz="1200" b="0" i="0" u="none" strike="noStrike" kern="1200" dirty="0">
                          <a:solidFill>
                            <a:schemeClr val="dk1"/>
                          </a:solidFill>
                          <a:effectLst/>
                          <a:latin typeface="+mn-lt"/>
                          <a:ea typeface="+mn-ea"/>
                          <a:cs typeface="+mn-cs"/>
                        </a:rPr>
                        <a:t>—-Kang fu</a:t>
                      </a:r>
                      <a:endParaRPr lang="en-GB" altLang="zh-CN" sz="1200" b="0" dirty="0">
                        <a:effectLst/>
                      </a:endParaRPr>
                    </a:p>
                    <a:p>
                      <a:br>
                        <a:rPr lang="en-GB" altLang="zh-CN" sz="1000" dirty="0"/>
                      </a:br>
                      <a:endParaRPr lang="en-AU" sz="1000" dirty="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nSpc>
                          <a:spcPct val="107000"/>
                        </a:lnSpc>
                      </a:pPr>
                      <a:r>
                        <a:rPr lang="en-GB" altLang="zh-CN" sz="1200" b="0" i="0" u="none" strike="noStrike" kern="1200" dirty="0">
                          <a:solidFill>
                            <a:schemeClr val="lt1"/>
                          </a:solidFill>
                          <a:effectLst/>
                          <a:latin typeface="+mn-lt"/>
                          <a:ea typeface="+mn-ea"/>
                          <a:cs typeface="+mn-cs"/>
                        </a:rPr>
                        <a:t>Challenges</a:t>
                      </a:r>
                      <a:endParaRPr lang="en-AU" sz="1200" dirty="0">
                        <a:effectLst/>
                        <a:latin typeface="Calibri" panose="020F0502020204030204" pitchFamily="34" charset="0"/>
                        <a:cs typeface="Times New Roman" panose="02020603050405020304" pitchFamily="18" charset="0"/>
                      </a:endParaRPr>
                    </a:p>
                  </a:txBody>
                  <a:tcPr marL="81331" marR="81331" marT="0" marB="0" anchor="ctr"/>
                </a:tc>
                <a:tc>
                  <a:txBody>
                    <a:bodyPr/>
                    <a:lstStyle/>
                    <a:p>
                      <a:pPr>
                        <a:lnSpc>
                          <a:spcPct val="107000"/>
                        </a:lnSpc>
                      </a:pPr>
                      <a:r>
                        <a:rPr lang="en-GB" altLang="zh-CN" sz="1200" b="0" i="0" u="none" strike="noStrike" kern="1200" dirty="0">
                          <a:solidFill>
                            <a:schemeClr val="dk1"/>
                          </a:solidFill>
                          <a:effectLst/>
                          <a:latin typeface="+mn-lt"/>
                          <a:ea typeface="+mn-ea"/>
                          <a:cs typeface="+mn-cs"/>
                        </a:rPr>
                        <a:t>Discussion the challenges based on the question we raised.</a:t>
                      </a:r>
                      <a:endParaRPr lang="en-AU" sz="1200" dirty="0">
                        <a:effectLst/>
                        <a:latin typeface="Calibri" panose="020F0502020204030204" pitchFamily="34" charset="0"/>
                        <a:cs typeface="Times New Roman" panose="02020603050405020304" pitchFamily="18" charset="0"/>
                      </a:endParaRPr>
                    </a:p>
                  </a:txBody>
                  <a:tcPr marL="81331" marR="81331" marT="0" marB="0" anchor="ctr"/>
                </a:tc>
                <a:tc>
                  <a:txBody>
                    <a:bodyPr/>
                    <a:lstStyle/>
                    <a:p>
                      <a:pPr rtl="0"/>
                      <a:r>
                        <a:rPr lang="en-GB" altLang="zh-CN" sz="1350" b="0" i="0" u="none" strike="noStrike" kern="1200" dirty="0">
                          <a:solidFill>
                            <a:schemeClr val="dk1"/>
                          </a:solidFill>
                          <a:effectLst/>
                          <a:latin typeface="+mn-lt"/>
                          <a:ea typeface="+mn-ea"/>
                          <a:cs typeface="+mn-cs"/>
                        </a:rPr>
                        <a:t>Figure out the methods for solving the challenges</a:t>
                      </a:r>
                      <a:endParaRPr lang="en-GB" altLang="zh-CN" sz="1000" b="0" dirty="0">
                        <a:effectLst/>
                      </a:endParaRPr>
                    </a:p>
                    <a:p>
                      <a:pPr rtl="0"/>
                      <a:r>
                        <a:rPr lang="en-GB" altLang="zh-CN" sz="1350" b="0" i="0" u="none" strike="noStrike" kern="1200" dirty="0">
                          <a:solidFill>
                            <a:schemeClr val="dk1"/>
                          </a:solidFill>
                          <a:effectLst/>
                          <a:latin typeface="+mn-lt"/>
                          <a:ea typeface="+mn-ea"/>
                          <a:cs typeface="+mn-cs"/>
                        </a:rPr>
                        <a:t>—Katherine An, </a:t>
                      </a:r>
                      <a:r>
                        <a:rPr lang="en-GB" altLang="zh-CN" sz="1350" b="0" i="0" u="none" strike="noStrike" kern="1200" dirty="0" err="1">
                          <a:solidFill>
                            <a:schemeClr val="dk1"/>
                          </a:solidFill>
                          <a:effectLst/>
                          <a:latin typeface="+mn-lt"/>
                          <a:ea typeface="+mn-ea"/>
                          <a:cs typeface="+mn-cs"/>
                        </a:rPr>
                        <a:t>Yachao</a:t>
                      </a:r>
                      <a:r>
                        <a:rPr lang="en-GB" altLang="zh-CN" sz="1350" b="0" i="0" u="none" strike="noStrike" kern="1200" dirty="0">
                          <a:solidFill>
                            <a:schemeClr val="dk1"/>
                          </a:solidFill>
                          <a:effectLst/>
                          <a:latin typeface="+mn-lt"/>
                          <a:ea typeface="+mn-ea"/>
                          <a:cs typeface="+mn-cs"/>
                        </a:rPr>
                        <a:t> Zhang</a:t>
                      </a:r>
                      <a:endParaRPr lang="en-GB" altLang="zh-CN" sz="1000" b="0" dirty="0">
                        <a:effectLst/>
                      </a:endParaRPr>
                    </a:p>
                    <a:p>
                      <a:endParaRPr lang="en-AU" sz="1000" dirty="0">
                        <a:effectLst/>
                        <a:latin typeface="Calibri" panose="020F0502020204030204" pitchFamily="34" charset="0"/>
                        <a:cs typeface="Times New Roman" panose="02020603050405020304" pitchFamily="18" charset="0"/>
                      </a:endParaRPr>
                    </a:p>
                  </a:txBody>
                  <a:tcPr marL="81331" marR="81331" marT="0" marB="0" anchor="b"/>
                </a:tc>
              </a:tr>
              <a:tr h="474426">
                <a:tc>
                  <a:txBody>
                    <a:bodyPr/>
                    <a:lstStyle/>
                    <a:p>
                      <a:pPr algn="ctr">
                        <a:lnSpc>
                          <a:spcPct val="107000"/>
                        </a:lnSpc>
                      </a:pPr>
                      <a:r>
                        <a:rPr lang="en-GB" altLang="zh-CN" sz="1200" b="0" i="0" u="none" strike="noStrike" kern="1200" dirty="0">
                          <a:solidFill>
                            <a:schemeClr val="lt1"/>
                          </a:solidFill>
                          <a:effectLst/>
                          <a:latin typeface="+mn-lt"/>
                          <a:ea typeface="+mn-ea"/>
                          <a:cs typeface="+mn-cs"/>
                        </a:rPr>
                        <a:t>Target audience</a:t>
                      </a:r>
                      <a:endParaRPr lang="en-AU" sz="1200" dirty="0">
                        <a:effectLst/>
                        <a:latin typeface="Calibri" panose="020F0502020204030204" pitchFamily="34" charset="0"/>
                        <a:cs typeface="Times New Roman" panose="02020603050405020304" pitchFamily="18" charset="0"/>
                      </a:endParaRPr>
                    </a:p>
                  </a:txBody>
                  <a:tcPr marL="81331" marR="81331" marT="0" marB="0" anchor="ctr"/>
                </a:tc>
                <a:tc>
                  <a:txBody>
                    <a:bodyPr/>
                    <a:lstStyle/>
                    <a:p>
                      <a:pPr algn="ctr">
                        <a:lnSpc>
                          <a:spcPct val="107000"/>
                        </a:lnSpc>
                      </a:pPr>
                      <a:r>
                        <a:rPr lang="en-GB" altLang="zh-CN" sz="1200" b="0" i="0" u="none" strike="noStrike" kern="1200" dirty="0">
                          <a:solidFill>
                            <a:schemeClr val="dk1"/>
                          </a:solidFill>
                          <a:effectLst/>
                          <a:latin typeface="+mn-lt"/>
                          <a:ea typeface="+mn-ea"/>
                          <a:cs typeface="+mn-cs"/>
                        </a:rPr>
                        <a:t>Decide the appropriate audience.</a:t>
                      </a:r>
                      <a:endParaRPr lang="en-AU" sz="1200" dirty="0">
                        <a:effectLst/>
                        <a:latin typeface="Calibri" panose="020F0502020204030204" pitchFamily="34" charset="0"/>
                        <a:cs typeface="Times New Roman" panose="02020603050405020304" pitchFamily="18" charset="0"/>
                      </a:endParaRPr>
                    </a:p>
                  </a:txBody>
                  <a:tcPr marL="81331" marR="81331" marT="0" marB="0" anchor="ctr"/>
                </a:tc>
                <a:tc>
                  <a:txBody>
                    <a:bodyPr/>
                    <a:lstStyle/>
                    <a:p>
                      <a:pPr rtl="0"/>
                      <a:r>
                        <a:rPr lang="en-GB" altLang="zh-CN" sz="1200" b="0" i="0" u="none" strike="noStrike" kern="1200" dirty="0">
                          <a:solidFill>
                            <a:schemeClr val="dk1"/>
                          </a:solidFill>
                          <a:effectLst/>
                          <a:latin typeface="+mn-lt"/>
                          <a:ea typeface="+mn-ea"/>
                          <a:cs typeface="+mn-cs"/>
                        </a:rPr>
                        <a:t>Further supplement the relevant information of audience and the relevant impact of our project on audience</a:t>
                      </a:r>
                      <a:endParaRPr lang="en-GB" altLang="zh-CN" sz="1200" b="0" dirty="0">
                        <a:effectLst/>
                      </a:endParaRPr>
                    </a:p>
                    <a:p>
                      <a:pPr rtl="0"/>
                      <a:r>
                        <a:rPr lang="en-GB" altLang="zh-CN" sz="1200" b="0" i="0" u="none" strike="noStrike" kern="1200" dirty="0">
                          <a:solidFill>
                            <a:schemeClr val="dk1"/>
                          </a:solidFill>
                          <a:effectLst/>
                          <a:latin typeface="+mn-lt"/>
                          <a:ea typeface="+mn-ea"/>
                          <a:cs typeface="+mn-cs"/>
                        </a:rPr>
                        <a:t>— Kang fu</a:t>
                      </a:r>
                      <a:br>
                        <a:rPr lang="en-GB" altLang="zh-CN" sz="1000" dirty="0"/>
                      </a:br>
                      <a:endParaRPr lang="en-AU" sz="1000" dirty="0">
                        <a:effectLst/>
                        <a:latin typeface="Calibri" panose="020F0502020204030204" pitchFamily="34" charset="0"/>
                        <a:cs typeface="Times New Roman" panose="02020603050405020304" pitchFamily="18" charset="0"/>
                      </a:endParaRPr>
                    </a:p>
                  </a:txBody>
                  <a:tcPr marL="81331" marR="81331" marT="0" marB="0" anchor="b"/>
                </a:tc>
              </a:tr>
            </a:tbl>
          </a:graphicData>
        </a:graphic>
      </p:graphicFrame>
      <p:sp>
        <p:nvSpPr>
          <p:cNvPr id="9" name="Rectangle 2"/>
          <p:cNvSpPr>
            <a:spLocks noChangeArrowheads="1"/>
          </p:cNvSpPr>
          <p:nvPr/>
        </p:nvSpPr>
        <p:spPr bwMode="auto">
          <a:xfrm>
            <a:off x="358138" y="486003"/>
            <a:ext cx="651585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Date and time of meeting: 27/02/2022</a:t>
            </a:r>
            <a:endParaRPr kumimoji="0" lang="en-AU"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Team members present: </a:t>
            </a:r>
            <a:r>
              <a:rPr kumimoji="0" lang="en-AU" altLang="en-US" sz="1100" b="0" i="1" u="none" strike="noStrike" cap="none" normalizeH="0" baseline="0" dirty="0" err="1">
                <a:ln>
                  <a:noFill/>
                </a:ln>
                <a:solidFill>
                  <a:schemeClr val="tx1"/>
                </a:solidFill>
                <a:effectLst/>
                <a:latin typeface="Tw Cen MT" charset="0"/>
                <a:ea typeface="Calibri" panose="020F0502020204030204" pitchFamily="34" charset="0"/>
                <a:cs typeface="Times New Roman" panose="02020603050405020304" pitchFamily="18" charset="0"/>
              </a:rPr>
              <a:t>Yunshun</a:t>
            </a: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Zhang, Kang Fu, </a:t>
            </a:r>
            <a:r>
              <a:rPr kumimoji="0" lang="en-AU" altLang="en-US" sz="1100" b="0" i="1" u="none" strike="noStrike" cap="none" normalizeH="0" baseline="0" dirty="0" err="1">
                <a:ln>
                  <a:noFill/>
                </a:ln>
                <a:solidFill>
                  <a:schemeClr val="tx1"/>
                </a:solidFill>
                <a:effectLst/>
                <a:latin typeface="Tw Cen MT" charset="0"/>
                <a:ea typeface="Calibri" panose="020F0502020204030204" pitchFamily="34" charset="0"/>
                <a:cs typeface="Times New Roman" panose="02020603050405020304" pitchFamily="18" charset="0"/>
              </a:rPr>
              <a:t>Yuxuan</a:t>
            </a: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Qin, Katherine An, </a:t>
            </a:r>
            <a:r>
              <a:rPr kumimoji="0" lang="en-AU" altLang="en-US" sz="1100" b="0" i="1" u="none" strike="noStrike" cap="none" normalizeH="0" baseline="0" dirty="0" err="1">
                <a:ln>
                  <a:noFill/>
                </a:ln>
                <a:solidFill>
                  <a:schemeClr val="tx1"/>
                </a:solidFill>
                <a:effectLst/>
                <a:latin typeface="Tw Cen MT" charset="0"/>
                <a:ea typeface="Calibri" panose="020F0502020204030204" pitchFamily="34" charset="0"/>
                <a:cs typeface="Times New Roman" panose="02020603050405020304" pitchFamily="18" charset="0"/>
              </a:rPr>
              <a:t>Yachao</a:t>
            </a:r>
            <a:r>
              <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 Zhang</a:t>
            </a:r>
            <a:endParaRPr kumimoji="0" lang="en-AU" altLang="en-US" sz="1100" b="0" i="1"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AU"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AU" altLang="en-US" sz="1100" b="1" i="0" u="none" strike="noStrike" cap="none" normalizeH="0" baseline="0" dirty="0">
                <a:ln>
                  <a:noFill/>
                </a:ln>
                <a:solidFill>
                  <a:schemeClr val="tx1"/>
                </a:solidFill>
                <a:effectLst/>
                <a:latin typeface="Tw Cen MT" charset="0"/>
                <a:ea typeface="Calibri" panose="020F0502020204030204" pitchFamily="34" charset="0"/>
                <a:cs typeface="Times New Roman" panose="02020603050405020304" pitchFamily="18" charset="0"/>
              </a:rPr>
              <a:t>AGENDA</a:t>
            </a:r>
            <a:endParaRPr kumimoji="0" lang="en-AU" altLang="en-US" sz="500" b="0" i="0" u="none" strike="noStrike" cap="none" normalizeH="0" baseline="0" dirty="0">
              <a:ln>
                <a:noFill/>
              </a:ln>
              <a:solidFill>
                <a:schemeClr val="tx1"/>
              </a:solidFill>
              <a:effectLst/>
            </a:endParaRPr>
          </a:p>
        </p:txBody>
      </p:sp>
      <p:sp>
        <p:nvSpPr>
          <p:cNvPr id="10" name="Rectangle 9"/>
          <p:cNvSpPr/>
          <p:nvPr/>
        </p:nvSpPr>
        <p:spPr>
          <a:xfrm>
            <a:off x="1827530" y="4495165"/>
            <a:ext cx="7316470" cy="645160"/>
          </a:xfrm>
          <a:prstGeom prst="rect">
            <a:avLst/>
          </a:prstGeom>
        </p:spPr>
        <p:txBody>
          <a:bodyPr wrap="square">
            <a:spAutoFit/>
          </a:bodyPr>
          <a:lstStyle/>
          <a:p>
            <a:pPr lvl="0" defTabSz="914400" eaLnBrk="0" hangingPunct="0"/>
            <a:r>
              <a:rPr lang="en-AU" altLang="en-US" sz="1200" i="1" dirty="0">
                <a:latin typeface="Tw Cen MT" charset="0"/>
                <a:ea typeface="Calibri" panose="020F0502020204030204" pitchFamily="34" charset="0"/>
                <a:cs typeface="Times New Roman" panose="02020603050405020304" pitchFamily="18" charset="0"/>
              </a:rPr>
              <a:t>Next meeting date and time: 01/04/2022</a:t>
            </a:r>
            <a:endParaRPr lang="en-AU" altLang="en-US" sz="1200" i="1" dirty="0">
              <a:latin typeface="Tw Cen MT" charset="0"/>
              <a:ea typeface="Calibri" panose="020F0502020204030204" pitchFamily="34" charset="0"/>
              <a:cs typeface="Times New Roman" panose="02020603050405020304" pitchFamily="18" charset="0"/>
            </a:endParaRPr>
          </a:p>
          <a:p>
            <a:pPr lvl="0" defTabSz="914400" eaLnBrk="0" hangingPunct="0"/>
            <a:r>
              <a:rPr lang="en-AU" altLang="en-US" sz="1200" i="1" dirty="0">
                <a:latin typeface="Tw Cen MT" charset="0"/>
                <a:cs typeface="Times New Roman" panose="02020603050405020304" pitchFamily="18" charset="0"/>
              </a:rPr>
              <a:t>Group member responsible for finalising/submitting minutes: Katherine An</a:t>
            </a:r>
            <a:endParaRPr lang="en-AU" altLang="en-US" sz="1200" i="1" dirty="0">
              <a:latin typeface="Tw Cen MT" charset="0"/>
              <a:cs typeface="Times New Roman" panose="02020603050405020304" pitchFamily="18" charset="0"/>
            </a:endParaRPr>
          </a:p>
          <a:p>
            <a:pPr lvl="0" defTabSz="914400" eaLnBrk="0" hangingPunct="0"/>
            <a:r>
              <a:rPr lang="en-AU" altLang="en-US" sz="1200" i="1" dirty="0">
                <a:solidFill>
                  <a:srgbClr val="FF0000"/>
                </a:solidFill>
                <a:latin typeface="Tw Cen MT" charset="0"/>
                <a:cs typeface="Times New Roman" panose="02020603050405020304" pitchFamily="18" charset="0"/>
              </a:rPr>
              <a:t>To be posted on the CANVAS Individual group website</a:t>
            </a:r>
            <a:endParaRPr lang="en-AU" altLang="en-US" sz="500"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Action points from last week … …</a:t>
            </a:r>
            <a:endParaRPr lang="en-US" sz="1600" b="0" dirty="0"/>
          </a:p>
          <a:p>
            <a:pPr marL="0" indent="0">
              <a:buNone/>
            </a:pPr>
            <a:r>
              <a:rPr lang="en-US" altLang="en-GB" sz="1600" b="0" dirty="0">
                <a:solidFill>
                  <a:schemeClr val="dk1"/>
                </a:solidFill>
                <a:effectLst/>
                <a:latin typeface="+mn-lt"/>
                <a:ea typeface="+mn-ea"/>
                <a:cs typeface="+mn-cs"/>
                <a:sym typeface="+mn-ea"/>
              </a:rPr>
              <a:t>- </a:t>
            </a:r>
            <a:r>
              <a:rPr lang="en-GB" altLang="zh-CN" sz="1600" b="0" dirty="0">
                <a:solidFill>
                  <a:schemeClr val="dk1"/>
                </a:solidFill>
                <a:effectLst/>
                <a:latin typeface="+mn-lt"/>
                <a:ea typeface="+mn-ea"/>
                <a:cs typeface="+mn-cs"/>
                <a:sym typeface="+mn-ea"/>
              </a:rPr>
              <a:t>Select the most 4 suitable questions</a:t>
            </a:r>
            <a:endParaRPr lang="en-GB" altLang="zh-CN" sz="1600" b="0" dirty="0">
              <a:solidFill>
                <a:schemeClr val="dk1"/>
              </a:solidFill>
              <a:effectLst/>
              <a:latin typeface="+mn-lt"/>
              <a:ea typeface="+mn-ea"/>
              <a:cs typeface="+mn-cs"/>
              <a:sym typeface="+mn-ea"/>
            </a:endParaRPr>
          </a:p>
          <a:p>
            <a:pPr marL="0" indent="0">
              <a:buNone/>
            </a:pPr>
            <a:r>
              <a:rPr lang="en-US" altLang="en-GB" sz="1600" b="0" dirty="0">
                <a:solidFill>
                  <a:schemeClr val="dk1"/>
                </a:solidFill>
                <a:effectLst/>
                <a:latin typeface="+mn-lt"/>
                <a:ea typeface="+mn-ea"/>
                <a:cs typeface="+mn-cs"/>
                <a:sym typeface="+mn-ea"/>
              </a:rPr>
              <a:t>- </a:t>
            </a:r>
            <a:r>
              <a:rPr lang="en-GB" altLang="zh-CN" sz="1600" b="0" dirty="0">
                <a:solidFill>
                  <a:schemeClr val="dk1"/>
                </a:solidFill>
                <a:effectLst/>
                <a:latin typeface="+mn-lt"/>
                <a:ea typeface="+mn-ea"/>
                <a:cs typeface="+mn-cs"/>
                <a:sym typeface="+mn-ea"/>
              </a:rPr>
              <a:t>Decide the meeting time.</a:t>
            </a:r>
            <a:endParaRPr lang="en-GB" altLang="zh-CN" sz="1600" b="0" dirty="0">
              <a:effectLst/>
            </a:endParaRPr>
          </a:p>
          <a:p>
            <a:pPr marL="0" indent="0">
              <a:buNone/>
            </a:pPr>
            <a:r>
              <a:rPr lang="en-US" altLang="en-GB" sz="1600" b="0" dirty="0">
                <a:solidFill>
                  <a:schemeClr val="dk1"/>
                </a:solidFill>
                <a:effectLst/>
                <a:latin typeface="+mn-lt"/>
                <a:ea typeface="+mn-ea"/>
                <a:cs typeface="+mn-cs"/>
                <a:sym typeface="+mn-ea"/>
              </a:rPr>
              <a:t>- </a:t>
            </a:r>
            <a:r>
              <a:rPr lang="en-GB" altLang="zh-CN" sz="1600" b="0" dirty="0">
                <a:solidFill>
                  <a:schemeClr val="dk1"/>
                </a:solidFill>
                <a:effectLst/>
                <a:latin typeface="+mn-lt"/>
                <a:ea typeface="+mn-ea"/>
                <a:cs typeface="+mn-cs"/>
                <a:sym typeface="+mn-ea"/>
              </a:rPr>
              <a:t>Figure out the methods for solving the challenges</a:t>
            </a:r>
            <a:endParaRPr lang="en-GB" altLang="zh-CN" sz="1600" b="0" dirty="0">
              <a:solidFill>
                <a:schemeClr val="dk1"/>
              </a:solidFill>
              <a:effectLst/>
              <a:latin typeface="+mn-lt"/>
              <a:ea typeface="+mn-ea"/>
              <a:cs typeface="+mn-cs"/>
              <a:sym typeface="+mn-ea"/>
            </a:endParaRPr>
          </a:p>
          <a:p>
            <a:pPr marL="0" indent="0">
              <a:buNone/>
            </a:pPr>
            <a:r>
              <a:rPr lang="en-US" altLang="en-GB" sz="1600" b="0" dirty="0">
                <a:solidFill>
                  <a:schemeClr val="dk1"/>
                </a:solidFill>
                <a:effectLst/>
                <a:latin typeface="+mn-lt"/>
                <a:ea typeface="+mn-ea"/>
                <a:cs typeface="+mn-cs"/>
                <a:sym typeface="+mn-ea"/>
              </a:rPr>
              <a:t>- </a:t>
            </a:r>
            <a:r>
              <a:rPr lang="en-GB" altLang="zh-CN" sz="1600" b="0" dirty="0">
                <a:solidFill>
                  <a:schemeClr val="dk1"/>
                </a:solidFill>
                <a:effectLst/>
                <a:latin typeface="+mn-lt"/>
                <a:ea typeface="+mn-ea"/>
                <a:cs typeface="+mn-cs"/>
                <a:sym typeface="+mn-ea"/>
              </a:rPr>
              <a:t>Further supplement the relevant information of audience and the relevant impact     of our project on audience</a:t>
            </a:r>
            <a:endParaRPr lang="en-GB" altLang="zh-CN" sz="1600" b="0" dirty="0">
              <a:effectLst/>
            </a:endParaRPr>
          </a:p>
          <a:p>
            <a:pPr marL="0" indent="0">
              <a:buNone/>
            </a:pPr>
            <a:endParaRPr lang="en-US" b="0" dirty="0"/>
          </a:p>
          <a:p>
            <a:r>
              <a:rPr lang="en-US" dirty="0"/>
              <a:t>Key progress over last week …</a:t>
            </a:r>
            <a:endParaRPr lang="en-US" dirty="0"/>
          </a:p>
          <a:p>
            <a:r>
              <a:rPr lang="en-US" sz="1600" b="0" dirty="0">
                <a:sym typeface="+mn-ea"/>
              </a:rPr>
              <a:t>Redefine our project</a:t>
            </a:r>
            <a:endParaRPr lang="en-US" sz="1600" b="0" dirty="0"/>
          </a:p>
          <a:p>
            <a:r>
              <a:rPr lang="en-US" sz="1600" b="0" dirty="0">
                <a:sym typeface="+mn-ea"/>
              </a:rPr>
              <a:t>determine the specific target audiance</a:t>
            </a:r>
            <a:endParaRPr lang="en-US" sz="1600" b="0" dirty="0"/>
          </a:p>
          <a:p>
            <a:r>
              <a:rPr lang="en-US" sz="1600" b="0" dirty="0">
                <a:sym typeface="+mn-ea"/>
              </a:rPr>
              <a:t>determine new research questions</a:t>
            </a:r>
            <a:endParaRPr lang="en-US" sz="1600" b="0" dirty="0"/>
          </a:p>
          <a:p>
            <a:endParaRPr lang="en-US" b="0" dirty="0"/>
          </a:p>
          <a:p>
            <a:r>
              <a:rPr lang="en-US" b="0" dirty="0"/>
              <a:t>…</a:t>
            </a:r>
            <a:endParaRPr lang="en-US" b="0" dirty="0"/>
          </a:p>
          <a:p>
            <a:endParaRPr lang="en-US" b="0" dirty="0"/>
          </a:p>
          <a:p>
            <a:endParaRPr lang="en-US" b="0" dirty="0"/>
          </a:p>
          <a:p>
            <a:endParaRPr lang="en-US" b="0" dirty="0"/>
          </a:p>
          <a:p>
            <a:endParaRPr lang="en-US" b="0" dirty="0"/>
          </a:p>
          <a:p>
            <a:endParaRPr lang="en-US" dirty="0"/>
          </a:p>
        </p:txBody>
      </p:sp>
      <p:sp>
        <p:nvSpPr>
          <p:cNvPr id="2" name="Title 1"/>
          <p:cNvSpPr>
            <a:spLocks noGrp="1"/>
          </p:cNvSpPr>
          <p:nvPr>
            <p:ph type="title"/>
          </p:nvPr>
        </p:nvSpPr>
        <p:spPr/>
        <p:txBody>
          <a:bodyPr/>
          <a:lstStyle/>
          <a:p>
            <a:r>
              <a:rPr lang="en-AU" dirty="0"/>
              <a:t>Progress and action points </a:t>
            </a:r>
            <a:r>
              <a:rPr lang="en-US" sz="1600" b="0" dirty="0"/>
              <a:t>(not required for the first meeting)</a:t>
            </a:r>
            <a:endParaRPr lang="en-US" altLang="en-AU"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49885" y="1026795"/>
            <a:ext cx="8714105" cy="3575685"/>
          </a:xfrm>
        </p:spPr>
        <p:txBody>
          <a:bodyPr/>
          <a:lstStyle/>
          <a:p>
            <a:pPr marL="0" indent="0">
              <a:buNone/>
            </a:pPr>
            <a:r>
              <a:rPr lang="en-US" sz="2000" dirty="0"/>
              <a:t>Project: </a:t>
            </a:r>
            <a:r>
              <a:rPr lang="en-GB" altLang="zh-CN" sz="2000" dirty="0"/>
              <a:t>A dashboard </a:t>
            </a:r>
            <a:r>
              <a:rPr lang="en-US" sz="2000" dirty="0"/>
              <a:t>to show the factors around international students that may influence the overseas studying</a:t>
            </a:r>
            <a:endParaRPr lang="en-US" altLang="zh-CN" sz="2000" dirty="0">
              <a:ea typeface="宋体" panose="02010600030101010101" pitchFamily="2" charset="-122"/>
            </a:endParaRPr>
          </a:p>
          <a:p>
            <a:r>
              <a:rPr lang="en-GB" altLang="zh-CN" sz="1600" b="0" dirty="0"/>
              <a:t>Question 1: </a:t>
            </a:r>
            <a:r>
              <a:rPr sz="1600" b="0" dirty="0">
                <a:sym typeface="+mn-ea"/>
              </a:rPr>
              <a:t>Identify the top 20 countries with the most total cases as our research object.</a:t>
            </a:r>
            <a:endParaRPr sz="1600" b="0" dirty="0">
              <a:sym typeface="+mn-ea"/>
            </a:endParaRPr>
          </a:p>
          <a:p>
            <a:r>
              <a:rPr lang="en-GB" altLang="zh-CN" sz="1600" b="0" dirty="0"/>
              <a:t>Question </a:t>
            </a:r>
            <a:r>
              <a:rPr lang="en-GB" altLang="zh-CN" sz="1600" b="0" dirty="0">
                <a:sym typeface="+mn-ea"/>
              </a:rPr>
              <a:t>2</a:t>
            </a:r>
            <a:r>
              <a:rPr lang="en-GB" altLang="zh-CN" sz="1600" b="0" dirty="0"/>
              <a:t>: find out if change in government response will affect number of new cases</a:t>
            </a:r>
            <a:endParaRPr lang="en-GB" altLang="zh-CN" sz="1600" b="0" dirty="0"/>
          </a:p>
          <a:p>
            <a:r>
              <a:rPr lang="en-GB" altLang="zh-CN" sz="1600" b="0" dirty="0"/>
              <a:t>Question </a:t>
            </a:r>
            <a:r>
              <a:rPr lang="en-US" altLang="en-GB" sz="1600" b="0" dirty="0"/>
              <a:t>3</a:t>
            </a:r>
            <a:r>
              <a:rPr lang="en-GB" altLang="zh-CN" sz="1600" b="0" dirty="0"/>
              <a:t>: How long does the policy take to work(find out the lag between the government index increase and the new cases decrease.</a:t>
            </a:r>
            <a:endParaRPr b="0" dirty="0"/>
          </a:p>
        </p:txBody>
      </p:sp>
      <p:sp>
        <p:nvSpPr>
          <p:cNvPr id="2" name="Title 1"/>
          <p:cNvSpPr>
            <a:spLocks noGrp="1"/>
          </p:cNvSpPr>
          <p:nvPr>
            <p:ph type="title"/>
          </p:nvPr>
        </p:nvSpPr>
        <p:spPr>
          <a:xfrm>
            <a:off x="80010" y="304165"/>
            <a:ext cx="8983980" cy="485140"/>
          </a:xfrm>
        </p:spPr>
        <p:txBody>
          <a:bodyPr/>
          <a:lstStyle/>
          <a:p>
            <a:r>
              <a:rPr lang="en-AU" sz="2400" dirty="0"/>
              <a:t>Define your project – What is your question/product</a:t>
            </a:r>
            <a:endParaRPr lang="en-AU"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a:t>For Project</a:t>
            </a:r>
            <a:r>
              <a:rPr lang="en-US" b="0" dirty="0"/>
              <a:t>: </a:t>
            </a:r>
            <a:endParaRPr lang="en-US" b="0" dirty="0"/>
          </a:p>
          <a:p>
            <a:pPr marL="0" indent="0">
              <a:buNone/>
            </a:pPr>
            <a:r>
              <a:rPr lang="en-GB" altLang="zh-CN" dirty="0"/>
              <a:t>Challenge </a:t>
            </a:r>
            <a:r>
              <a:rPr lang="en-US" altLang="en-GB" dirty="0"/>
              <a:t>1</a:t>
            </a:r>
            <a:r>
              <a:rPr lang="en-GB" altLang="zh-CN" b="0" dirty="0"/>
              <a:t>: Unclear data meaning that we do not know the exact meaning of some columns of data</a:t>
            </a:r>
            <a:r>
              <a:rPr lang="en-US" altLang="zh-CN" b="0" dirty="0"/>
              <a:t>, such as age data. like, </a:t>
            </a:r>
            <a:endParaRPr lang="en-US" altLang="zh-CN" b="0" dirty="0"/>
          </a:p>
          <a:p>
            <a:r>
              <a:rPr lang="en-US" altLang="zh-CN" b="0" dirty="0"/>
              <a:t>new_deaths_smoothed, aged_70_older, etc.</a:t>
            </a:r>
            <a:endParaRPr lang="en-US" altLang="zh-CN" b="0" dirty="0"/>
          </a:p>
          <a:p>
            <a:pPr marL="0" indent="0">
              <a:buNone/>
            </a:pPr>
            <a:endParaRPr lang="en-US" altLang="zh-CN" b="0" dirty="0"/>
          </a:p>
          <a:p>
            <a:endParaRPr lang="en-US" dirty="0"/>
          </a:p>
        </p:txBody>
      </p:sp>
      <p:sp>
        <p:nvSpPr>
          <p:cNvPr id="2" name="Title 1"/>
          <p:cNvSpPr>
            <a:spLocks noGrp="1"/>
          </p:cNvSpPr>
          <p:nvPr>
            <p:ph type="title"/>
          </p:nvPr>
        </p:nvSpPr>
        <p:spPr/>
        <p:txBody>
          <a:bodyPr/>
          <a:lstStyle/>
          <a:p>
            <a:r>
              <a:rPr lang="en-AU" dirty="0"/>
              <a:t>Define your project – Anticipated challenges  </a:t>
            </a:r>
            <a:endParaRPr lang="en-AU" dirty="0"/>
          </a:p>
        </p:txBody>
      </p:sp>
    </p:spTree>
  </p:cSld>
  <p:clrMapOvr>
    <a:masterClrMapping/>
  </p:clrMapOvr>
</p:sld>
</file>

<file path=ppt/tags/tag1.xml><?xml version="1.0" encoding="utf-8"?>
<p:tagLst xmlns:p="http://schemas.openxmlformats.org/presentationml/2006/main">
  <p:tag name="KSO_WM_UNIT_TABLE_BEAUTIFY" val="smartTable{587bed2e-154b-4908-88b7-7c4c014afeba}"/>
</p:tagLst>
</file>

<file path=ppt/tags/tag10.xml><?xml version="1.0" encoding="utf-8"?>
<p:tagLst xmlns:p="http://schemas.openxmlformats.org/presentationml/2006/main">
  <p:tag name="KSO_WM_UNIT_TABLE_BEAUTIFY" val="smartTable{587bed2e-154b-4908-88b7-7c4c014afeba}"/>
</p:tagLst>
</file>

<file path=ppt/tags/tag11.xml><?xml version="1.0" encoding="utf-8"?>
<p:tagLst xmlns:p="http://schemas.openxmlformats.org/presentationml/2006/main">
  <p:tag name="KSO_WM_UNIT_TABLE_BEAUTIFY" val="smartTable{d9ccb5dc-d6bd-48c4-8185-e8f840f066e7}"/>
</p:tagLst>
</file>

<file path=ppt/tags/tag12.xml><?xml version="1.0" encoding="utf-8"?>
<p:tagLst xmlns:p="http://schemas.openxmlformats.org/presentationml/2006/main">
  <p:tag name="KSO_WM_UNIT_TABLE_BEAUTIFY" val="smartTable{2abe736a-900f-4d7b-970d-79a3d6ab64b7}"/>
</p:tagLst>
</file>

<file path=ppt/tags/tag13.xml><?xml version="1.0" encoding="utf-8"?>
<p:tagLst xmlns:p="http://schemas.openxmlformats.org/presentationml/2006/main">
  <p:tag name="COMMONDATA" val="eyJoZGlkIjoiZGU1Y2Q5YzYzZGJjMmI4MzFkMGRjZjI1MjBkYmUzYjQifQ=="/>
</p:tagLst>
</file>

<file path=ppt/tags/tag2.xml><?xml version="1.0" encoding="utf-8"?>
<p:tagLst xmlns:p="http://schemas.openxmlformats.org/presentationml/2006/main">
  <p:tag name="KSO_WM_UNIT_TABLE_BEAUTIFY" val="smartTable{e6a2fb12-b78c-43d7-8207-e8ef84da794a}"/>
</p:tagLst>
</file>

<file path=ppt/tags/tag3.xml><?xml version="1.0" encoding="utf-8"?>
<p:tagLst xmlns:p="http://schemas.openxmlformats.org/presentationml/2006/main">
  <p:tag name="KSO_WM_UNIT_TABLE_BEAUTIFY" val="smartTable{587bed2e-154b-4908-88b7-7c4c014afeba}"/>
</p:tagLst>
</file>

<file path=ppt/tags/tag4.xml><?xml version="1.0" encoding="utf-8"?>
<p:tagLst xmlns:p="http://schemas.openxmlformats.org/presentationml/2006/main">
  <p:tag name="KSO_WM_UNIT_TABLE_BEAUTIFY" val="smartTable{cafaf3e1-ce80-4a68-88dd-1da3cf7c2cc3}"/>
</p:tagLst>
</file>

<file path=ppt/tags/tag5.xml><?xml version="1.0" encoding="utf-8"?>
<p:tagLst xmlns:p="http://schemas.openxmlformats.org/presentationml/2006/main">
  <p:tag name="KSO_WM_UNIT_TABLE_BEAUTIFY" val="smartTable{26e509d0-3065-4cf9-a79c-f86653bc25f5}"/>
</p:tagLst>
</file>

<file path=ppt/tags/tag6.xml><?xml version="1.0" encoding="utf-8"?>
<p:tagLst xmlns:p="http://schemas.openxmlformats.org/presentationml/2006/main">
  <p:tag name="KSO_WM_UNIT_TABLE_BEAUTIFY" val="smartTable{587bed2e-154b-4908-88b7-7c4c014afeba}"/>
</p:tagLst>
</file>

<file path=ppt/tags/tag7.xml><?xml version="1.0" encoding="utf-8"?>
<p:tagLst xmlns:p="http://schemas.openxmlformats.org/presentationml/2006/main">
  <p:tag name="KSO_WM_UNIT_PLACING_PICTURE_USER_VIEWPORT" val="{&quot;height&quot;:4632,&quot;width&quot;:7169}"/>
</p:tagLst>
</file>

<file path=ppt/tags/tag8.xml><?xml version="1.0" encoding="utf-8"?>
<p:tagLst xmlns:p="http://schemas.openxmlformats.org/presentationml/2006/main">
  <p:tag name="KSO_WM_UNIT_PLACING_PICTURE_USER_VIEWPORT" val="{&quot;height&quot;:4705,&quot;width&quot;:7523}"/>
</p:tagLst>
</file>

<file path=ppt/tags/tag9.xml><?xml version="1.0" encoding="utf-8"?>
<p:tagLst xmlns:p="http://schemas.openxmlformats.org/presentationml/2006/main">
  <p:tag name="KSO_WM_UNIT_TABLE_BEAUTIFY" val="smartTable{d9ccb5dc-d6bd-48c4-8185-e8f840f066e7}"/>
</p:tagLst>
</file>

<file path=ppt/theme/theme1.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24484</Words>
  <Application>WPS 演示</Application>
  <PresentationFormat>全屏显示(16:9)</PresentationFormat>
  <Paragraphs>704</Paragraphs>
  <Slides>54</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54</vt:i4>
      </vt:variant>
    </vt:vector>
  </HeadingPairs>
  <TitlesOfParts>
    <vt:vector size="72" baseType="lpstr">
      <vt:lpstr>Arial</vt:lpstr>
      <vt:lpstr>宋体</vt:lpstr>
      <vt:lpstr>Wingdings</vt:lpstr>
      <vt:lpstr>MS PGothic</vt:lpstr>
      <vt:lpstr>Tw Cen MT</vt:lpstr>
      <vt:lpstr>Segoe Print</vt:lpstr>
      <vt:lpstr>Tw Cen MT</vt:lpstr>
      <vt:lpstr>Lucida Grande</vt:lpstr>
      <vt:lpstr>Arial</vt:lpstr>
      <vt:lpstr>Lucida Grande</vt:lpstr>
      <vt:lpstr>Calibri</vt:lpstr>
      <vt:lpstr>Times New Roman</vt:lpstr>
      <vt:lpstr>微软雅黑</vt:lpstr>
      <vt:lpstr>Arial Unicode MS</vt:lpstr>
      <vt:lpstr>等线</vt:lpstr>
      <vt:lpstr>华文仿宋</vt:lpstr>
      <vt:lpstr>仿宋</vt:lpstr>
      <vt:lpstr>Master 2</vt:lpstr>
      <vt:lpstr>CovidA10</vt:lpstr>
      <vt:lpstr>Progress and action points (not required for the first meeting) </vt:lpstr>
      <vt:lpstr>Define your project – What is your question /product</vt:lpstr>
      <vt:lpstr>Define your project – Anticipated challenges  </vt:lpstr>
      <vt:lpstr>Define your project – who is your target audience</vt:lpstr>
      <vt:lpstr>Meeting minutes</vt:lpstr>
      <vt:lpstr>Progress and action points (not required for the first meeting)</vt:lpstr>
      <vt:lpstr>Define your project – What is your question/product</vt:lpstr>
      <vt:lpstr>Define your project – Anticipated challenges  </vt:lpstr>
      <vt:lpstr>Define your project – who is your target audience</vt:lpstr>
      <vt:lpstr>Meeting minutes</vt:lpstr>
      <vt:lpstr>Progress and action points</vt:lpstr>
      <vt:lpstr>Developing the project – data </vt:lpstr>
      <vt:lpstr>Developing the project – methods </vt:lpstr>
      <vt:lpstr>Developing the project – initial evaluation </vt:lpstr>
      <vt:lpstr>Developing the project – initial evaluation </vt:lpstr>
      <vt:lpstr>Developing the project – initial evaluation </vt:lpstr>
      <vt:lpstr>Developing the project – initial evaluation </vt:lpstr>
      <vt:lpstr>Developing the project – initial evaluation </vt:lpstr>
      <vt:lpstr>Developing the project – initial evaluation </vt:lpstr>
      <vt:lpstr>Meeting minutes</vt:lpstr>
      <vt:lpstr>Progress and action points</vt:lpstr>
      <vt:lpstr>Define your project – What is your question/product</vt:lpstr>
      <vt:lpstr>Define your project – who is your target audience</vt:lpstr>
      <vt:lpstr>Figure 1: Schematic of the Project overview</vt:lpstr>
      <vt:lpstr>Figure 1: Schematic of the Project overview</vt:lpstr>
      <vt:lpstr>Figure 1: Schematic of the Project overview</vt:lpstr>
      <vt:lpstr>Figure 1: Schematic of the Project overview</vt:lpstr>
      <vt:lpstr>Key results or message from the project / analysis</vt:lpstr>
      <vt:lpstr>Draft or final evaluation </vt:lpstr>
      <vt:lpstr>Draft or final evaluation </vt:lpstr>
      <vt:lpstr>Draft or final evaluation </vt:lpstr>
      <vt:lpstr>Draft or final evaluation </vt:lpstr>
      <vt:lpstr>Meeting minutes</vt:lpstr>
      <vt:lpstr>Progress and action points</vt:lpstr>
      <vt:lpstr>Define your project – What is your question/product</vt:lpstr>
      <vt:lpstr>Define your project – who is your target audience</vt:lpstr>
      <vt:lpstr>Figure 1: Schematic of the Project overview</vt:lpstr>
      <vt:lpstr>Figure 1: Schematic of the Project overview</vt:lpstr>
      <vt:lpstr>Figure 1: Schematic of the Project overview</vt:lpstr>
      <vt:lpstr>Figure 1: Schematic of the Project overview</vt:lpstr>
      <vt:lpstr>Key results or message from the project / analysis</vt:lpstr>
      <vt:lpstr>Key results or message from the project / analysis</vt:lpstr>
      <vt:lpstr>Draft or final evaluation </vt:lpstr>
      <vt:lpstr>Draft or final evaluation </vt:lpstr>
      <vt:lpstr>Draft or final evaluation </vt:lpstr>
      <vt:lpstr>Meeting minutes</vt:lpstr>
      <vt:lpstr>Draft of the presentation outline</vt:lpstr>
      <vt:lpstr>Final results or messages from the project / analysis</vt:lpstr>
      <vt:lpstr>Final results or messages from the project / analysis</vt:lpstr>
      <vt:lpstr>Replace this with TWO key figures for your presentations </vt:lpstr>
      <vt:lpstr>Replace this with TWO key figures for your presentations </vt:lpstr>
      <vt:lpstr>Plan for demonstration</vt:lpstr>
      <vt:lpstr>Meeting minutes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懒</cp:lastModifiedBy>
  <cp:revision>256</cp:revision>
  <dcterms:created xsi:type="dcterms:W3CDTF">2022-05-01T09:05:00Z</dcterms:created>
  <dcterms:modified xsi:type="dcterms:W3CDTF">2022-05-15T04:30:47Z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AA4ECDB3CBF14C0CB64516EF26B12898</vt:lpwstr>
  </property>
  <property fmtid="{D5CDD505-2E9C-101B-9397-08002B2CF9AE}" pid="3" name="KSOProductBuildVer">
    <vt:lpwstr>2052-11.1.0.11636</vt:lpwstr>
  </property>
</Properties>
</file>